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2" r:id="rId2"/>
    <p:sldId id="264" r:id="rId3"/>
    <p:sldId id="256" r:id="rId4"/>
    <p:sldId id="319" r:id="rId5"/>
    <p:sldId id="275" r:id="rId6"/>
    <p:sldId id="279" r:id="rId7"/>
    <p:sldId id="317" r:id="rId8"/>
    <p:sldId id="318" r:id="rId9"/>
    <p:sldId id="294" r:id="rId10"/>
    <p:sldId id="269" r:id="rId11"/>
    <p:sldId id="321" r:id="rId12"/>
    <p:sldId id="266" r:id="rId13"/>
    <p:sldId id="322" r:id="rId14"/>
    <p:sldId id="323" r:id="rId15"/>
    <p:sldId id="320" r:id="rId16"/>
    <p:sldId id="309" r:id="rId17"/>
    <p:sldId id="304" r:id="rId18"/>
    <p:sldId id="296" r:id="rId19"/>
    <p:sldId id="298" r:id="rId20"/>
    <p:sldId id="325" r:id="rId21"/>
    <p:sldId id="267" r:id="rId22"/>
    <p:sldId id="282" r:id="rId23"/>
    <p:sldId id="274" r:id="rId24"/>
    <p:sldId id="295" r:id="rId25"/>
    <p:sldId id="273" r:id="rId26"/>
    <p:sldId id="303" r:id="rId27"/>
    <p:sldId id="306" r:id="rId28"/>
    <p:sldId id="305" r:id="rId29"/>
    <p:sldId id="307" r:id="rId30"/>
    <p:sldId id="270" r:id="rId31"/>
    <p:sldId id="326" r:id="rId32"/>
    <p:sldId id="334" r:id="rId33"/>
    <p:sldId id="278" r:id="rId34"/>
    <p:sldId id="335" r:id="rId35"/>
    <p:sldId id="336" r:id="rId36"/>
    <p:sldId id="337" r:id="rId37"/>
    <p:sldId id="327" r:id="rId38"/>
    <p:sldId id="324" r:id="rId39"/>
    <p:sldId id="328" r:id="rId40"/>
    <p:sldId id="329" r:id="rId41"/>
    <p:sldId id="330" r:id="rId42"/>
    <p:sldId id="331" r:id="rId43"/>
    <p:sldId id="308" r:id="rId44"/>
    <p:sldId id="283" r:id="rId45"/>
    <p:sldId id="290" r:id="rId46"/>
    <p:sldId id="310" r:id="rId47"/>
    <p:sldId id="311" r:id="rId48"/>
    <p:sldId id="312" r:id="rId49"/>
    <p:sldId id="285" r:id="rId50"/>
    <p:sldId id="286" r:id="rId51"/>
    <p:sldId id="313" r:id="rId52"/>
    <p:sldId id="332" r:id="rId53"/>
    <p:sldId id="277" r:id="rId54"/>
    <p:sldId id="287" r:id="rId55"/>
    <p:sldId id="333" r:id="rId56"/>
    <p:sldId id="268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964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673" autoAdjust="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1A88-FFD5-4B0D-9929-72F0B15F8EA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5A074-DAEB-4B27-8431-BCB46BBC2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5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1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엘리베이터를 선택하고 그 엘리베이터가 운행하는 층에서 가장 많은 수의 수강생을 가진 수업의 수강생들을 다 더한다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다 더한 것을 엘리베이터의 예상인원으로 생각하고 </a:t>
            </a:r>
            <a:r>
              <a:rPr lang="en-US" altLang="ko-KR" dirty="0"/>
              <a:t>1</a:t>
            </a:r>
            <a:r>
              <a:rPr lang="ko-KR" altLang="en-US" dirty="0"/>
              <a:t>대의 엘리베이터 최대 수용인원인 </a:t>
            </a:r>
            <a:r>
              <a:rPr lang="en-US" altLang="ko-KR" dirty="0"/>
              <a:t>24</a:t>
            </a:r>
            <a:r>
              <a:rPr lang="ko-KR" altLang="en-US" dirty="0"/>
              <a:t>를 나누어서 엘리베이터 예상 운행 횟수를 계산한다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엘리베이터 </a:t>
            </a:r>
            <a:r>
              <a:rPr lang="en-US" altLang="ko-KR" dirty="0"/>
              <a:t>1</a:t>
            </a:r>
            <a:r>
              <a:rPr lang="ko-KR" altLang="en-US" dirty="0"/>
              <a:t>번 운행시간 곱하기 운행 횟수를 통해 총 엘리베이터 대기 시간을 계산한다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엘리베이터의 대기 시간은 뒷장에 있음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5B3EF-E026-41C3-95FF-CD57BB9C6F4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0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6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8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9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5A074-DAEB-4B27-8431-BCB46BBC2DC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4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127F2-43E2-4955-86A9-751626527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44F145-DE2D-4F51-B8AC-868467DE1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3C693-A40F-4981-A14A-21EB19F1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2415F-A134-4A85-8AE1-15BC035C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8CFF-C160-4694-A615-968D0CD7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2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E43E7-5139-4118-A595-8CBE655A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C3BCA-8B35-4C9E-AF2F-164DBC88A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D4ED2-A015-426F-8BFD-3FC21EB9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BC735-437B-47F3-B4E0-447444431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5A3B0-C021-43ED-BD0D-FF6A0ED7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5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72AB4F-7C95-401B-9CE3-A32E9F8D6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CB2729-32DD-4D30-9816-70F20D9B8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DE739-B533-4CBC-A7E2-63D20B7B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D717-C6C7-48DB-81D0-3E1A5BAD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5AB8C-B7F8-4AFE-A36C-F8F815A7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C510C-5483-498C-8175-30BD8583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40CA8-80C2-46F1-826D-75738369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7205D-8C59-4BEE-B4A1-72F6804A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7EE7C-F089-440F-A24A-1ED32095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1D5AF-63CF-4898-8989-B17CAAE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2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3211-78C6-4D26-8AB6-1BFDF91A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845E5-406C-49C5-A500-8B0C88C6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B1E9B-8A38-4405-A42F-B03E0C9D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7EA41-F34E-44D1-91DB-F72AD433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F8E46-82A6-4FE3-8A18-E3EC5DAF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5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67B21-083D-4D87-988D-980830C2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A3565-4CEC-4CD8-A387-0D3E51BDA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2340BB-2812-404A-BC64-7CB585839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D4EA9-7353-4E60-976F-127D610A6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F4C18-574D-48F1-AEBA-4D66793D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3DC7DA-A5AE-44AB-B074-8C0894F4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07AA-A108-4F6B-A061-0108F7B7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A39D6D-0959-4E55-AF79-F292F76BE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A9FD7-C360-4951-BB8F-3898A6696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E8B0-2916-477A-81C2-B897A99D9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DCE106-D6F1-45CA-A35E-35EF093C6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185-2B15-48CE-A7AA-8A22B238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9005FA-69C3-42C5-B5FE-C5ED437B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34663A-0FB4-4FF9-ACA9-75A5048D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912D8-CB55-49C7-B7E5-BC8BEAE8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9D011-FDEA-43E1-8109-3DF23330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EA245-8246-442C-A75F-13CF44A9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6EAA9C-E543-4961-884F-7F7ED59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1E50C-4129-4E40-892F-485F5CB9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C74B3D-176A-4D80-B437-0FBAD2CE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C17FA-A3CC-47DA-BEAC-E5196AAE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9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60AB5-41D6-4B0E-970C-A3D1801D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32B4C-9C95-4A25-A838-8C57F29B9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53355D-6079-47FB-9F25-7F486948A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D7E4E0-6DC6-4477-8662-CB01F381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B81597-C8E6-40F0-BA8F-F1E973A9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6C47F-589E-4E21-9921-124158CC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4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2354E-EB99-43D1-BD49-01C1C9F9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8EA39D-A954-4039-BBF2-F02AC42D6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26EC32-EB05-477B-9B54-A887528D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F94F55-BA27-4A17-90FE-151A5D543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9FF823-5A51-4B7C-93FD-C7B31895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96846-6740-4FC2-859B-1FDFA792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9CCFE0-5804-4D12-9D46-54AABCD2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468684-074E-4F72-B957-D7052B729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361C4-43B8-442C-B8B5-4EE66E525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5E847-DA66-42AF-8FA0-E5D5BB2EAD65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32A08-4380-45F1-AE51-D0AE2E0AB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61E5DD-5F51-4AF4-8417-FA22E26DC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5F65-3709-4CB1-BD3E-CD6A6C0C1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1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70BC9A-4F6F-458B-99A6-190796620EE9}"/>
              </a:ext>
            </a:extLst>
          </p:cNvPr>
          <p:cNvGrpSpPr/>
          <p:nvPr/>
        </p:nvGrpSpPr>
        <p:grpSpPr>
          <a:xfrm>
            <a:off x="3149313" y="2814067"/>
            <a:ext cx="7310302" cy="1229865"/>
            <a:chOff x="4030462" y="3013661"/>
            <a:chExt cx="7310302" cy="122986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030462" y="3195961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030462" y="3045041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46F36-ACD3-4C96-A4D2-DB79640B8AB0}"/>
                </a:ext>
              </a:extLst>
            </p:cNvPr>
            <p:cNvSpPr txBox="1"/>
            <p:nvPr/>
          </p:nvSpPr>
          <p:spPr>
            <a:xfrm>
              <a:off x="4142429" y="3458133"/>
              <a:ext cx="71983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Final Presentation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418D30-A1EE-4422-8321-DEA7335E57B3}"/>
                </a:ext>
              </a:extLst>
            </p:cNvPr>
            <p:cNvSpPr txBox="1"/>
            <p:nvPr/>
          </p:nvSpPr>
          <p:spPr>
            <a:xfrm>
              <a:off x="4220049" y="3013661"/>
              <a:ext cx="4994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Data Structure Design (2018-02)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1A0130-7BCE-42DE-897C-6234EFA43CCB}"/>
              </a:ext>
            </a:extLst>
          </p:cNvPr>
          <p:cNvSpPr txBox="1"/>
          <p:nvPr/>
        </p:nvSpPr>
        <p:spPr>
          <a:xfrm>
            <a:off x="8455186" y="3843314"/>
            <a:ext cx="211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Presenter . </a:t>
            </a:r>
            <a:r>
              <a:rPr lang="ko-KR" altLang="en-US" dirty="0">
                <a:solidFill>
                  <a:schemeClr val="bg1"/>
                </a:solidFill>
              </a:rPr>
              <a:t>조원희</a:t>
            </a:r>
          </a:p>
        </p:txBody>
      </p:sp>
    </p:spTree>
    <p:extLst>
      <p:ext uri="{BB962C8B-B14F-4D97-AF65-F5344CB8AC3E}">
        <p14:creationId xmlns:p14="http://schemas.microsoft.com/office/powerpoint/2010/main" val="325480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42366" y="212756"/>
            <a:ext cx="4175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Development</a:t>
            </a:r>
            <a:r>
              <a:rPr lang="ko-KR" altLang="en-US" sz="2000" spc="300" dirty="0">
                <a:latin typeface="+mj-lt"/>
              </a:rPr>
              <a:t> </a:t>
            </a:r>
            <a:r>
              <a:rPr lang="en-US" altLang="ko-KR" sz="2000" spc="300" dirty="0">
                <a:latin typeface="+mj-lt"/>
              </a:rPr>
              <a:t>Environment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D1EFB8-18BD-4AE2-9ABE-916F2FB9C995}"/>
              </a:ext>
            </a:extLst>
          </p:cNvPr>
          <p:cNvGrpSpPr/>
          <p:nvPr/>
        </p:nvGrpSpPr>
        <p:grpSpPr>
          <a:xfrm>
            <a:off x="62959" y="3043185"/>
            <a:ext cx="1579407" cy="878889"/>
            <a:chOff x="23838" y="1997910"/>
            <a:chExt cx="1579407" cy="8788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23838" y="2114189"/>
              <a:ext cx="157940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Development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Environment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38478C-542B-4FD7-A82B-C7BFD6AC0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10" y="2721483"/>
            <a:ext cx="1972561" cy="197256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5EBD22-EB96-4670-B7A1-C4DF8038DAF7}"/>
              </a:ext>
            </a:extLst>
          </p:cNvPr>
          <p:cNvGrpSpPr/>
          <p:nvPr/>
        </p:nvGrpSpPr>
        <p:grpSpPr>
          <a:xfrm>
            <a:off x="5035964" y="3043185"/>
            <a:ext cx="7093077" cy="1373055"/>
            <a:chOff x="5625127" y="3114629"/>
            <a:chExt cx="6714834" cy="137305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D68946-71BB-47E3-A94C-548BA2002A59}"/>
                </a:ext>
              </a:extLst>
            </p:cNvPr>
            <p:cNvSpPr/>
            <p:nvPr/>
          </p:nvSpPr>
          <p:spPr>
            <a:xfrm>
              <a:off x="5726813" y="3114629"/>
              <a:ext cx="39154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/>
                <a:t>Android Application</a:t>
              </a:r>
              <a:endParaRPr lang="ko-KR" altLang="en-US" sz="32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6C9C320-D95B-4B7D-8E62-B4E6BCFD9162}"/>
                </a:ext>
              </a:extLst>
            </p:cNvPr>
            <p:cNvSpPr/>
            <p:nvPr/>
          </p:nvSpPr>
          <p:spPr>
            <a:xfrm>
              <a:off x="5625127" y="3779208"/>
              <a:ext cx="671483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사용하는 상황은 주로 </a:t>
              </a:r>
              <a:r>
                <a:rPr lang="en-US" altLang="ko-KR" sz="1600" dirty="0"/>
                <a:t>Device</a:t>
              </a:r>
              <a:r>
                <a:rPr lang="ko-KR" altLang="en-US" sz="1600" dirty="0"/>
                <a:t>를 </a:t>
              </a:r>
              <a:r>
                <a:rPr lang="ko-KR" altLang="en-US" sz="1600" b="1" dirty="0"/>
                <a:t>손</a:t>
              </a:r>
              <a:r>
                <a:rPr lang="ko-KR" altLang="en-US" sz="1600" dirty="0"/>
                <a:t>에 들고 있는 상황이 많을 것이라 예상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0F7029-64DB-41D2-A543-EB77511BFE43}"/>
                </a:ext>
              </a:extLst>
            </p:cNvPr>
            <p:cNvSpPr/>
            <p:nvPr/>
          </p:nvSpPr>
          <p:spPr>
            <a:xfrm>
              <a:off x="5625127" y="4149130"/>
              <a:ext cx="47884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ym typeface="Wingdings" panose="05000000000000000000" pitchFamily="2" charset="2"/>
                </a:rPr>
                <a:t>길 찾기라는 주제에 맞게 </a:t>
              </a:r>
              <a:r>
                <a:rPr lang="ko-KR" altLang="en-US" sz="1600" b="1" dirty="0">
                  <a:sym typeface="Wingdings" panose="05000000000000000000" pitchFamily="2" charset="2"/>
                </a:rPr>
                <a:t>접근성</a:t>
              </a:r>
              <a:r>
                <a:rPr lang="ko-KR" altLang="en-US" sz="1600" dirty="0">
                  <a:sym typeface="Wingdings" panose="05000000000000000000" pitchFamily="2" charset="2"/>
                </a:rPr>
                <a:t>이 좋은 </a:t>
              </a:r>
              <a:r>
                <a:rPr lang="en-US" altLang="ko-KR" sz="1600" dirty="0">
                  <a:sym typeface="Wingdings" panose="05000000000000000000" pitchFamily="2" charset="2"/>
                </a:rPr>
                <a:t>UI</a:t>
              </a:r>
              <a:r>
                <a:rPr lang="ko-KR" altLang="en-US" sz="1600" dirty="0">
                  <a:sym typeface="Wingdings" panose="05000000000000000000" pitchFamily="2" charset="2"/>
                </a:rPr>
                <a:t>가 필요</a:t>
              </a:r>
              <a:endParaRPr lang="en-US" altLang="ko-KR" sz="16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67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3373247" y="2923457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677765" y="3072439"/>
            <a:ext cx="506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DAYA ANALYSIS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394068" y="334408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Analysis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642369" y="74380"/>
            <a:ext cx="426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Data Analysis – </a:t>
            </a:r>
            <a:r>
              <a:rPr lang="ko-KR" altLang="en-US" sz="2000" spc="300" dirty="0">
                <a:latin typeface="+mj-lt"/>
              </a:rPr>
              <a:t>혼잡도 파악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849E6F-85EB-41B5-9C9C-72B38B10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2345989"/>
            <a:ext cx="8574193" cy="42642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39BF33-7784-4D01-8571-DD63EB0701A9}"/>
              </a:ext>
            </a:extLst>
          </p:cNvPr>
          <p:cNvSpPr/>
          <p:nvPr/>
        </p:nvSpPr>
        <p:spPr>
          <a:xfrm>
            <a:off x="1642369" y="490574"/>
            <a:ext cx="5836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DE0964"/>
                </a:solidFill>
              </a:rPr>
              <a:t>혼잡도 파악</a:t>
            </a:r>
            <a:r>
              <a:rPr lang="ko-KR" altLang="en-US" sz="1600" dirty="0"/>
              <a:t>을 위해 강의실 별 수강인원 </a:t>
            </a:r>
            <a:r>
              <a:rPr lang="en-US" altLang="ko-KR" sz="1600" dirty="0"/>
              <a:t>EXCEL </a:t>
            </a:r>
            <a:r>
              <a:rPr lang="ko-KR" altLang="en-US" sz="1600" dirty="0"/>
              <a:t>데이터 이용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CD9BD9-53E7-4F10-B5A3-4880F5F443DE}"/>
              </a:ext>
            </a:extLst>
          </p:cNvPr>
          <p:cNvSpPr/>
          <p:nvPr/>
        </p:nvSpPr>
        <p:spPr>
          <a:xfrm>
            <a:off x="1803172" y="1477938"/>
            <a:ext cx="1359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UnicodeMS"/>
              </a:rPr>
              <a:t>Example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1B4DC-B102-42F2-9E90-D0BB4FBE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58" y="1376598"/>
            <a:ext cx="8919618" cy="61475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F19BC-ACEF-4C4C-BFC9-8CA58FE24F70}"/>
              </a:ext>
            </a:extLst>
          </p:cNvPr>
          <p:cNvSpPr/>
          <p:nvPr/>
        </p:nvSpPr>
        <p:spPr>
          <a:xfrm>
            <a:off x="1803172" y="4293426"/>
            <a:ext cx="1359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UnicodeMS"/>
              </a:rPr>
              <a:t>Real</a:t>
            </a:r>
            <a:r>
              <a:rPr lang="ko-KR" altLang="en-US" dirty="0">
                <a:latin typeface="ArialUnicodeMS"/>
              </a:rPr>
              <a:t> </a:t>
            </a:r>
            <a:r>
              <a:rPr lang="en-US" altLang="ko-KR" dirty="0">
                <a:latin typeface="ArialUnicodeMS"/>
              </a:rPr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49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394068" y="334408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Analysis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716107" y="212756"/>
            <a:ext cx="7566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Data Analysis – </a:t>
            </a:r>
            <a:r>
              <a:rPr lang="ko-KR" altLang="en-US" sz="2000" spc="300" dirty="0">
                <a:latin typeface="+mj-lt"/>
              </a:rPr>
              <a:t>노드</a:t>
            </a:r>
            <a:r>
              <a:rPr lang="en-US" altLang="ko-KR" spc="300" dirty="0">
                <a:latin typeface="+mj-lt"/>
              </a:rPr>
              <a:t>(</a:t>
            </a:r>
            <a:r>
              <a:rPr lang="ko-KR" altLang="en-US" spc="300" dirty="0">
                <a:latin typeface="+mj-lt"/>
              </a:rPr>
              <a:t>강의실 </a:t>
            </a:r>
            <a:r>
              <a:rPr lang="en-US" altLang="ko-KR" spc="300" dirty="0">
                <a:latin typeface="+mj-lt"/>
              </a:rPr>
              <a:t>or </a:t>
            </a:r>
            <a:r>
              <a:rPr lang="ko-KR" altLang="en-US" spc="300" dirty="0">
                <a:latin typeface="+mj-lt"/>
              </a:rPr>
              <a:t>장소</a:t>
            </a:r>
            <a:r>
              <a:rPr lang="en-US" altLang="ko-KR" spc="300" dirty="0">
                <a:latin typeface="+mj-lt"/>
              </a:rPr>
              <a:t>)</a:t>
            </a:r>
            <a:r>
              <a:rPr lang="ko-KR" altLang="en-US" sz="2000" spc="300" dirty="0">
                <a:latin typeface="+mj-lt"/>
              </a:rPr>
              <a:t> 사이 직선거리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EABADD-79D4-4BA1-80D4-38880619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95" y="1176447"/>
            <a:ext cx="5784203" cy="7728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11845E-49D3-4681-B65B-DE7506037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24" y="3636471"/>
            <a:ext cx="4134920" cy="23221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B2CFD-E54B-4F82-B708-5DE365337635}"/>
              </a:ext>
            </a:extLst>
          </p:cNvPr>
          <p:cNvSpPr/>
          <p:nvPr/>
        </p:nvSpPr>
        <p:spPr>
          <a:xfrm>
            <a:off x="3489818" y="4612863"/>
            <a:ext cx="1359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UnicodeMS"/>
              </a:rPr>
              <a:t>Real</a:t>
            </a:r>
            <a:r>
              <a:rPr lang="ko-KR" altLang="en-US" dirty="0">
                <a:latin typeface="ArialUnicodeMS"/>
              </a:rPr>
              <a:t> </a:t>
            </a:r>
            <a:r>
              <a:rPr lang="en-US" altLang="ko-KR" dirty="0">
                <a:latin typeface="ArialUnicodeMS"/>
              </a:rPr>
              <a:t>Data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DA4FE0-424F-4D22-A30A-26B908464969}"/>
              </a:ext>
            </a:extLst>
          </p:cNvPr>
          <p:cNvSpPr/>
          <p:nvPr/>
        </p:nvSpPr>
        <p:spPr>
          <a:xfrm>
            <a:off x="2700502" y="1413846"/>
            <a:ext cx="1359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UnicodeMS"/>
              </a:rPr>
              <a:t>Example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90D591-9A22-40F0-82F3-38E483624F7D}"/>
              </a:ext>
            </a:extLst>
          </p:cNvPr>
          <p:cNvSpPr/>
          <p:nvPr/>
        </p:nvSpPr>
        <p:spPr>
          <a:xfrm>
            <a:off x="7473820" y="1278294"/>
            <a:ext cx="1903445" cy="587828"/>
          </a:xfrm>
          <a:prstGeom prst="rect">
            <a:avLst/>
          </a:prstGeom>
          <a:noFill/>
          <a:ln w="38100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4712D6-FB4A-45A0-AADF-633B5E74EFF0}"/>
              </a:ext>
            </a:extLst>
          </p:cNvPr>
          <p:cNvSpPr/>
          <p:nvPr/>
        </p:nvSpPr>
        <p:spPr>
          <a:xfrm>
            <a:off x="6017466" y="2344778"/>
            <a:ext cx="4816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지도의 비율 상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1cm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당 실제로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7m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정도의 거리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! </a:t>
            </a:r>
          </a:p>
          <a:p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사람은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1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에 약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70m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를 걷는다는 실험을 이용하여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ArialUnicodeMS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총 소요시간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을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예측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rialUnicodeMS"/>
              </a:rPr>
              <a:t>하는데 사용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1E76BE-74E2-4A06-B755-24267D0390C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8425542" y="1866122"/>
            <a:ext cx="1" cy="478656"/>
          </a:xfrm>
          <a:prstGeom prst="line">
            <a:avLst/>
          </a:prstGeom>
          <a:ln w="38100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394068" y="334408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Analysis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716107" y="212756"/>
            <a:ext cx="6292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Data Analysis – </a:t>
            </a:r>
            <a:r>
              <a:rPr lang="ko-KR" altLang="en-US" sz="2000" spc="300" dirty="0">
                <a:latin typeface="+mj-lt"/>
              </a:rPr>
              <a:t>엘리베이터 대기 횟수 예상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D68128-A9FC-4987-92E8-DF77C143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39" y="1827981"/>
            <a:ext cx="3643442" cy="47134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2E1630-FB6F-4794-913F-8BBC5160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55" y="1799318"/>
            <a:ext cx="5228656" cy="47134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4876E1-F849-4121-9536-4049BA261FF1}"/>
              </a:ext>
            </a:extLst>
          </p:cNvPr>
          <p:cNvSpPr/>
          <p:nvPr/>
        </p:nvSpPr>
        <p:spPr>
          <a:xfrm>
            <a:off x="2384107" y="906633"/>
            <a:ext cx="10528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층별 혼잡도의 최대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최소값과 평균값을 분석하여 정원 </a:t>
            </a:r>
            <a:r>
              <a:rPr lang="en-US" altLang="ko-KR" sz="1600" b="1" dirty="0">
                <a:latin typeface="+mn-ea"/>
              </a:rPr>
              <a:t>24</a:t>
            </a:r>
            <a:r>
              <a:rPr lang="ko-KR" altLang="en-US" sz="1600" dirty="0">
                <a:latin typeface="+mn-ea"/>
              </a:rPr>
              <a:t>명의 </a:t>
            </a:r>
            <a:r>
              <a:rPr lang="en-US" altLang="ko-KR" sz="1600" dirty="0">
                <a:latin typeface="+mn-ea"/>
              </a:rPr>
              <a:t>Elevator</a:t>
            </a:r>
            <a:r>
              <a:rPr lang="ko-KR" altLang="en-US" sz="1600" dirty="0">
                <a:latin typeface="+mn-ea"/>
              </a:rPr>
              <a:t>에 탑승한다고 하였을 때</a:t>
            </a:r>
            <a:r>
              <a:rPr lang="en-US" altLang="ko-KR" sz="1600" dirty="0">
                <a:latin typeface="+mn-ea"/>
              </a:rPr>
              <a:t>, </a:t>
            </a:r>
          </a:p>
          <a:p>
            <a:r>
              <a:rPr lang="ko-KR" altLang="en-US" sz="1600" dirty="0">
                <a:latin typeface="+mn-ea"/>
              </a:rPr>
              <a:t>혼잡한 시간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latin typeface="+mn-ea"/>
              </a:rPr>
              <a:t>Boom Time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최대 몇 번</a:t>
            </a:r>
            <a:r>
              <a:rPr lang="en-US" altLang="ko-KR" sz="1600" dirty="0">
                <a:latin typeface="+mn-ea"/>
              </a:rPr>
              <a:t>(1~3</a:t>
            </a:r>
            <a:r>
              <a:rPr lang="ko-KR" altLang="en-US" sz="1600" dirty="0">
                <a:latin typeface="+mn-ea"/>
              </a:rPr>
              <a:t>번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엘리베이터를 </a:t>
            </a:r>
            <a:r>
              <a:rPr lang="ko-KR" altLang="en-US" sz="1600" b="1" dirty="0">
                <a:latin typeface="+mn-ea"/>
              </a:rPr>
              <a:t>대기</a:t>
            </a:r>
            <a:r>
              <a:rPr lang="ko-KR" altLang="en-US" sz="1600" dirty="0">
                <a:latin typeface="+mn-ea"/>
              </a:rPr>
              <a:t> 해야 하는지에 대한 정보 얻음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236EE-13AC-4EDE-94BB-EF9987AB80D6}"/>
              </a:ext>
            </a:extLst>
          </p:cNvPr>
          <p:cNvSpPr/>
          <p:nvPr/>
        </p:nvSpPr>
        <p:spPr>
          <a:xfrm>
            <a:off x="1713389" y="3744193"/>
            <a:ext cx="1359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UnicodeMS"/>
              </a:rPr>
              <a:t>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0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3373247" y="2923457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677765" y="3072439"/>
            <a:ext cx="506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MODELING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1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2898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CAU Map[Floor 1]</a:t>
            </a:r>
            <a:endParaRPr lang="ko-KR" altLang="en-US" sz="2000" spc="3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96AC8-5AFF-4F6F-96C6-FE9BA0CF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7" y="914137"/>
            <a:ext cx="8149482" cy="57580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0ED507-20CC-4CF0-9A59-FE438FEB652B}"/>
              </a:ext>
            </a:extLst>
          </p:cNvPr>
          <p:cNvSpPr/>
          <p:nvPr/>
        </p:nvSpPr>
        <p:spPr>
          <a:xfrm>
            <a:off x="7681808" y="3774146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AA6990-4775-4410-8788-7C3E750FED3D}"/>
              </a:ext>
            </a:extLst>
          </p:cNvPr>
          <p:cNvSpPr/>
          <p:nvPr/>
        </p:nvSpPr>
        <p:spPr>
          <a:xfrm>
            <a:off x="7498422" y="5255353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C9F3067-C572-4EC0-B1C3-D24460297F3A}"/>
              </a:ext>
            </a:extLst>
          </p:cNvPr>
          <p:cNvSpPr/>
          <p:nvPr/>
        </p:nvSpPr>
        <p:spPr>
          <a:xfrm>
            <a:off x="5683635" y="4042377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1A411DF-D24D-4D93-A201-8C4A84458D54}"/>
              </a:ext>
            </a:extLst>
          </p:cNvPr>
          <p:cNvSpPr/>
          <p:nvPr/>
        </p:nvSpPr>
        <p:spPr>
          <a:xfrm>
            <a:off x="6766371" y="3376239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282B93-9943-4338-BA94-746EF0C88910}"/>
              </a:ext>
            </a:extLst>
          </p:cNvPr>
          <p:cNvSpPr/>
          <p:nvPr/>
        </p:nvSpPr>
        <p:spPr>
          <a:xfrm>
            <a:off x="4816612" y="5352957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11FF978-670C-4221-A656-4596006DC7C1}"/>
              </a:ext>
            </a:extLst>
          </p:cNvPr>
          <p:cNvSpPr/>
          <p:nvPr/>
        </p:nvSpPr>
        <p:spPr>
          <a:xfrm>
            <a:off x="9396863" y="3376238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D83340-F4EF-471A-B137-A401D443E94C}"/>
              </a:ext>
            </a:extLst>
          </p:cNvPr>
          <p:cNvSpPr/>
          <p:nvPr/>
        </p:nvSpPr>
        <p:spPr>
          <a:xfrm>
            <a:off x="6831340" y="4484166"/>
            <a:ext cx="431514" cy="441789"/>
          </a:xfrm>
          <a:prstGeom prst="roundRect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950379-99B0-47D3-B81F-255DF56F8074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B051D29-AAF1-46B4-A3FB-DB700C128E4D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B4141D-E595-4F11-A8E2-3F75A9B176CA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8451EE-5EF9-463A-9A1A-F15F2706E4D9}"/>
                </a:ext>
              </a:extLst>
            </p:cNvPr>
            <p:cNvSpPr/>
            <p:nvPr/>
          </p:nvSpPr>
          <p:spPr>
            <a:xfrm>
              <a:off x="399116" y="3195480"/>
              <a:ext cx="1039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Our 310</a:t>
              </a:r>
              <a:br>
                <a:rPr lang="en-US" altLang="ko-KR" dirty="0">
                  <a:solidFill>
                    <a:schemeClr val="bg1"/>
                  </a:solidFill>
                  <a:latin typeface="+mn-ea"/>
                </a:rPr>
              </a:b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87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Boom Time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60B45E-CDF9-40A2-8C41-4918BC44896B}"/>
              </a:ext>
            </a:extLst>
          </p:cNvPr>
          <p:cNvGrpSpPr/>
          <p:nvPr/>
        </p:nvGrpSpPr>
        <p:grpSpPr>
          <a:xfrm>
            <a:off x="2858007" y="3105399"/>
            <a:ext cx="9157129" cy="461665"/>
            <a:chOff x="4466207" y="898219"/>
            <a:chExt cx="915712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42D3BC4-CFE2-4DE1-A130-BC57E307228E}"/>
                    </a:ext>
                  </a:extLst>
                </p:cNvPr>
                <p:cNvSpPr txBox="1"/>
                <p:nvPr/>
              </p:nvSpPr>
              <p:spPr>
                <a:xfrm>
                  <a:off x="4466207" y="898219"/>
                  <a:ext cx="6447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DE0964"/>
                      </a:solidFill>
                    </a:rPr>
                    <a:t>BOOM Time </a:t>
                  </a:r>
                  <a:r>
                    <a:rPr lang="en-US" altLang="ko-KR" sz="2000" dirty="0"/>
                    <a:t>(</a:t>
                  </a:r>
                  <a:r>
                    <a:rPr lang="ko-KR" altLang="en-US" sz="2000" dirty="0"/>
                    <a:t>사람들이 붐비는 시간</a:t>
                  </a:r>
                  <a:r>
                    <a:rPr lang="en-US" altLang="ko-KR" sz="2000" dirty="0"/>
                    <a:t>) : </a:t>
                  </a:r>
                  <a14:m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:40~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:10</m:t>
                      </m:r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42D3BC4-CFE2-4DE1-A130-BC57E3072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207" y="898219"/>
                  <a:ext cx="64476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512" t="-10526" b="-28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787409-3E3C-4A4C-B2C9-E1A0ADA2C774}"/>
                </a:ext>
              </a:extLst>
            </p:cNvPr>
            <p:cNvGrpSpPr/>
            <p:nvPr/>
          </p:nvGrpSpPr>
          <p:grpSpPr>
            <a:xfrm>
              <a:off x="10824499" y="954140"/>
              <a:ext cx="2798837" cy="347993"/>
              <a:chOff x="10824499" y="954140"/>
              <a:chExt cx="2798837" cy="34799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DE3EBA2-089A-4E59-B040-74FD8B060FE7}"/>
                      </a:ext>
                    </a:extLst>
                  </p:cNvPr>
                  <p:cNvSpPr/>
                  <p:nvPr/>
                </p:nvSpPr>
                <p:spPr>
                  <a:xfrm>
                    <a:off x="10824499" y="963579"/>
                    <a:ext cx="126291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8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:40~</m:t>
                          </m:r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9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:</m:t>
                          </m:r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1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DE3EBA2-089A-4E59-B040-74FD8B060F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24499" y="963579"/>
                    <a:ext cx="1262910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883ABB35-C1F9-459B-B619-0BE819467996}"/>
                      </a:ext>
                    </a:extLst>
                  </p:cNvPr>
                  <p:cNvSpPr/>
                  <p:nvPr/>
                </p:nvSpPr>
                <p:spPr>
                  <a:xfrm>
                    <a:off x="12132800" y="954140"/>
                    <a:ext cx="149053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17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:40~</m:t>
                          </m:r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18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:</m:t>
                          </m:r>
                          <m:r>
                            <a:rPr lang="en-US" altLang="ko-KR" sz="16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1</m:t>
                          </m:r>
                          <m:r>
                            <a:rPr lang="en-US" altLang="ko-KR" sz="16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j-lt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883ABB35-C1F9-459B-B619-0BE8194679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32800" y="954140"/>
                    <a:ext cx="1490536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6A4A8DD-1AAA-459B-A685-2819CDACDE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06" y="2811084"/>
            <a:ext cx="1057904" cy="10579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85F295-ABE5-46C9-B6BB-9E68AAF3BF4D}"/>
              </a:ext>
            </a:extLst>
          </p:cNvPr>
          <p:cNvSpPr txBox="1"/>
          <p:nvPr/>
        </p:nvSpPr>
        <p:spPr>
          <a:xfrm>
            <a:off x="10346506" y="30702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1045C-6593-4C4F-9682-5B49FE928E6C}"/>
              </a:ext>
            </a:extLst>
          </p:cNvPr>
          <p:cNvSpPr/>
          <p:nvPr/>
        </p:nvSpPr>
        <p:spPr>
          <a:xfrm>
            <a:off x="2182270" y="3914886"/>
            <a:ext cx="87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시간대 별 강의실들의 수강인원 자료를 이용하여 해당 층</a:t>
            </a:r>
            <a:r>
              <a:rPr lang="en-US" altLang="ko-KR" dirty="0"/>
              <a:t> &amp; </a:t>
            </a:r>
            <a:r>
              <a:rPr lang="ko-KR" altLang="en-US" dirty="0"/>
              <a:t>엘리베이터 구역이 </a:t>
            </a:r>
            <a:r>
              <a:rPr lang="en-US" altLang="ko-KR" dirty="0">
                <a:solidFill>
                  <a:srgbClr val="DE0964"/>
                </a:solidFill>
              </a:rPr>
              <a:t>BOOM Time</a:t>
            </a:r>
            <a:r>
              <a:rPr lang="ko-KR" altLang="en-US" dirty="0"/>
              <a:t>에 적용되는지 판별하여 </a:t>
            </a:r>
            <a:r>
              <a:rPr lang="ko-KR" altLang="en-US" dirty="0">
                <a:solidFill>
                  <a:srgbClr val="DE0964"/>
                </a:solidFill>
              </a:rPr>
              <a:t>대기시간</a:t>
            </a:r>
            <a:r>
              <a:rPr lang="ko-KR" altLang="en-US" dirty="0"/>
              <a:t> 측정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454737" y="3290844"/>
            <a:ext cx="732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Boom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6430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716107" y="212756"/>
            <a:ext cx="3422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Node (Lecture Room)</a:t>
            </a:r>
            <a:endParaRPr lang="ko-KR" altLang="en-US" sz="2000" spc="300" dirty="0">
              <a:latin typeface="+mj-lt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D31A0A2-03D3-4BB9-B536-B87A0A5B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11641"/>
              </p:ext>
            </p:extLst>
          </p:nvPr>
        </p:nvGraphicFramePr>
        <p:xfrm>
          <a:off x="6011759" y="1849467"/>
          <a:ext cx="4730271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0271">
                  <a:extLst>
                    <a:ext uri="{9D8B030D-6E8A-4147-A177-3AD203B41FA5}">
                      <a16:colId xmlns:a16="http://schemas.microsoft.com/office/drawing/2014/main" val="3037242180"/>
                    </a:ext>
                  </a:extLst>
                </a:gridCol>
              </a:tblGrid>
              <a:tr h="228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Lecture Room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4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ClassName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강의실 호수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Monday[]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월요일의 시간대별 수강인원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55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Tuesday[]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화요일의 시간대별 수강인원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4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Wednesday[]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수요일의 시간대별 수강인원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61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Thursday[]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목요일의 시간대별 수강인원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0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Friday[]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금요일의 시간대별 수강인원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87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nearbyElevator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근처 엘리베이터 구역 이름</a:t>
                      </a:r>
                      <a:endParaRPr lang="ko-KR" altLang="en-US" baseline="-250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22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nearbyStair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근처 계단 구역 이름</a:t>
                      </a:r>
                      <a:endParaRPr lang="ko-KR" altLang="en-US" sz="1800" kern="1200" baseline="-25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913181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8FE50B-B361-4849-8324-633E03DDB8A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D38C06-67A7-4345-9B6B-976F6E5F8C8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D9FCB8-E5BA-41D1-A8FD-B68027F66E22}"/>
              </a:ext>
            </a:extLst>
          </p:cNvPr>
          <p:cNvSpPr/>
          <p:nvPr/>
        </p:nvSpPr>
        <p:spPr>
          <a:xfrm>
            <a:off x="494611" y="3429000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Node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92AC4E-8FD3-4141-9CB1-0589D205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82" y="2608705"/>
            <a:ext cx="1840739" cy="18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2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716107" y="212756"/>
            <a:ext cx="2597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Node (Elevator)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B919A9-81B5-41B8-8135-098473F14CFA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65EFF5-71B2-4A56-A681-7FFF9CF4EDB5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C99E71-E0A8-46AF-A8B3-65A235206783}"/>
              </a:ext>
            </a:extLst>
          </p:cNvPr>
          <p:cNvSpPr/>
          <p:nvPr/>
        </p:nvSpPr>
        <p:spPr>
          <a:xfrm>
            <a:off x="494611" y="3429000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Node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E6D23F8-D241-43BF-9DB4-6E632F837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608552"/>
              </p:ext>
            </p:extLst>
          </p:nvPr>
        </p:nvGraphicFramePr>
        <p:xfrm>
          <a:off x="6011759" y="2235343"/>
          <a:ext cx="4730271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0271">
                  <a:extLst>
                    <a:ext uri="{9D8B030D-6E8A-4147-A177-3AD203B41FA5}">
                      <a16:colId xmlns:a16="http://schemas.microsoft.com/office/drawing/2014/main" val="3037242180"/>
                    </a:ext>
                  </a:extLst>
                </a:gridCol>
              </a:tblGrid>
              <a:tr h="228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Elevator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4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Lowest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엘리베이터가 운행하는 최하층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Highest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엘리베이터가 운행하는 최상층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55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People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: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인원수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(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해당 시간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해당 구역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4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Count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엘리베이터 대기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61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HashMap&lt;Integer, Integer&gt;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혼잡도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0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Spend Time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소요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8735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EC7824A-22FF-4F83-844C-77AEDA9E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99" y="2694062"/>
            <a:ext cx="1784632" cy="17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70BC9A-4F6F-458B-99A6-190796620EE9}"/>
              </a:ext>
            </a:extLst>
          </p:cNvPr>
          <p:cNvGrpSpPr/>
          <p:nvPr/>
        </p:nvGrpSpPr>
        <p:grpSpPr>
          <a:xfrm>
            <a:off x="738623" y="2845447"/>
            <a:ext cx="2410690" cy="1198485"/>
            <a:chOff x="1619772" y="3045041"/>
            <a:chExt cx="241069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030462" y="3195961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030462" y="3045041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46F36-ACD3-4C96-A4D2-DB79640B8AB0}"/>
                </a:ext>
              </a:extLst>
            </p:cNvPr>
            <p:cNvSpPr txBox="1"/>
            <p:nvPr/>
          </p:nvSpPr>
          <p:spPr>
            <a:xfrm>
              <a:off x="1619772" y="3233800"/>
              <a:ext cx="2410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Contents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D94AF3-4674-49E9-9775-65D82D6A3213}"/>
              </a:ext>
            </a:extLst>
          </p:cNvPr>
          <p:cNvGrpSpPr/>
          <p:nvPr/>
        </p:nvGrpSpPr>
        <p:grpSpPr>
          <a:xfrm>
            <a:off x="3483132" y="1856306"/>
            <a:ext cx="6806557" cy="3792082"/>
            <a:chOff x="3534470" y="1056628"/>
            <a:chExt cx="6806557" cy="37920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329201-6DD3-4CA4-B03B-C2977B3C8DCB}"/>
                </a:ext>
              </a:extLst>
            </p:cNvPr>
            <p:cNvSpPr txBox="1"/>
            <p:nvPr/>
          </p:nvSpPr>
          <p:spPr>
            <a:xfrm>
              <a:off x="3534470" y="1056628"/>
              <a:ext cx="5376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1. Team Introduction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C489F9-FAB1-4939-A456-B64630ADF917}"/>
                </a:ext>
              </a:extLst>
            </p:cNvPr>
            <p:cNvSpPr txBox="1"/>
            <p:nvPr/>
          </p:nvSpPr>
          <p:spPr>
            <a:xfrm>
              <a:off x="3534470" y="2536368"/>
              <a:ext cx="6806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2. Designing Problems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96116-F22D-44B8-8B3B-908655555AA6}"/>
                </a:ext>
              </a:extLst>
            </p:cNvPr>
            <p:cNvSpPr txBox="1"/>
            <p:nvPr/>
          </p:nvSpPr>
          <p:spPr>
            <a:xfrm>
              <a:off x="3534470" y="3062399"/>
              <a:ext cx="6806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3. Solving &amp; Experimentation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5BD72-F23A-4B55-9ACB-370321DB9E5B}"/>
                </a:ext>
              </a:extLst>
            </p:cNvPr>
            <p:cNvSpPr txBox="1"/>
            <p:nvPr/>
          </p:nvSpPr>
          <p:spPr>
            <a:xfrm>
              <a:off x="3534470" y="3746047"/>
              <a:ext cx="6806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4. Testing &amp; Evaluation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C5752D-97E6-40FE-8EA9-06D39A325D87}"/>
                </a:ext>
              </a:extLst>
            </p:cNvPr>
            <p:cNvSpPr txBox="1"/>
            <p:nvPr/>
          </p:nvSpPr>
          <p:spPr>
            <a:xfrm>
              <a:off x="3534470" y="4325490"/>
              <a:ext cx="6806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5. Q&amp;A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96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546074-5B36-4E6B-9AE3-A7D5D7842258}"/>
              </a:ext>
            </a:extLst>
          </p:cNvPr>
          <p:cNvSpPr/>
          <p:nvPr/>
        </p:nvSpPr>
        <p:spPr>
          <a:xfrm>
            <a:off x="1716107" y="212756"/>
            <a:ext cx="2040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Node (Stair)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B919A9-81B5-41B8-8135-098473F14CFA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65EFF5-71B2-4A56-A681-7FFF9CF4EDB5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C99E71-E0A8-46AF-A8B3-65A235206783}"/>
              </a:ext>
            </a:extLst>
          </p:cNvPr>
          <p:cNvSpPr/>
          <p:nvPr/>
        </p:nvSpPr>
        <p:spPr>
          <a:xfrm>
            <a:off x="494611" y="3429000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Node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5BBAABD-D93E-4B8D-81A8-412914EB7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79328"/>
              </p:ext>
            </p:extLst>
          </p:nvPr>
        </p:nvGraphicFramePr>
        <p:xfrm>
          <a:off x="6021355" y="2699907"/>
          <a:ext cx="4730271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0271">
                  <a:extLst>
                    <a:ext uri="{9D8B030D-6E8A-4147-A177-3AD203B41FA5}">
                      <a16:colId xmlns:a16="http://schemas.microsoft.com/office/drawing/2014/main" val="3037242180"/>
                    </a:ext>
                  </a:extLst>
                </a:gridCol>
              </a:tblGrid>
              <a:tr h="228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Stair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4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Lowest :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계단으로 갈 수 있는 최하층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Highest : 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계단으로 갈 수 있는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최상층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55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timeByStair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: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한 층 계단에 걸리는 소요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4628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5F527E5-8883-488C-ABAD-10982CEB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1" y="2709954"/>
            <a:ext cx="1458186" cy="14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6813" y="3187850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6813" y="4066739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449068" y="3416460"/>
            <a:ext cx="870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Edge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4B99EB-4257-401B-91D5-FDDA1F124632}"/>
              </a:ext>
            </a:extLst>
          </p:cNvPr>
          <p:cNvSpPr/>
          <p:nvPr/>
        </p:nvSpPr>
        <p:spPr>
          <a:xfrm>
            <a:off x="1716107" y="212756"/>
            <a:ext cx="3653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Edge (with </a:t>
            </a:r>
            <a:r>
              <a:rPr lang="ko-KR" altLang="en-US" sz="2000" spc="300" dirty="0">
                <a:latin typeface="+mj-lt"/>
              </a:rPr>
              <a:t>층별 데이터</a:t>
            </a:r>
            <a:r>
              <a:rPr lang="en-US" altLang="ko-KR" sz="2000" spc="300" dirty="0">
                <a:latin typeface="+mj-lt"/>
              </a:rPr>
              <a:t>)</a:t>
            </a:r>
            <a:endParaRPr lang="ko-KR" altLang="en-US" sz="2000" spc="3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E444E-D367-435B-8137-C655BDE7ED30}"/>
              </a:ext>
            </a:extLst>
          </p:cNvPr>
          <p:cNvSpPr txBox="1"/>
          <p:nvPr/>
        </p:nvSpPr>
        <p:spPr>
          <a:xfrm>
            <a:off x="1964898" y="5690944"/>
            <a:ext cx="8286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각 층별로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를 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이중 </a:t>
            </a:r>
            <a:r>
              <a:rPr lang="ko-KR" altLang="en-US" dirty="0" err="1"/>
              <a:t>해쉬</a:t>
            </a:r>
            <a:r>
              <a:rPr lang="ko-KR" altLang="en-US" dirty="0"/>
              <a:t> 맵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HashMap1&lt;</a:t>
            </a:r>
            <a:r>
              <a:rPr lang="ko-KR" altLang="en-US" dirty="0"/>
              <a:t>도시 노드</a:t>
            </a:r>
            <a:r>
              <a:rPr lang="en-US" altLang="ko-KR" dirty="0"/>
              <a:t>,</a:t>
            </a:r>
            <a:r>
              <a:rPr lang="ko-KR" altLang="en-US" dirty="0"/>
              <a:t>위성 노드</a:t>
            </a:r>
            <a:r>
              <a:rPr lang="en-US" altLang="ko-KR" dirty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HashMap2&lt;</a:t>
            </a:r>
            <a:r>
              <a:rPr lang="ko-KR" altLang="en-US" dirty="0"/>
              <a:t>위성 노드</a:t>
            </a:r>
            <a:r>
              <a:rPr lang="en-US" altLang="ko-KR" dirty="0"/>
              <a:t>,Edge </a:t>
            </a:r>
            <a:r>
              <a:rPr lang="ko-KR" altLang="en-US" dirty="0"/>
              <a:t>값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68E67A-FA64-44B5-98F5-F8C87E938605}"/>
              </a:ext>
            </a:extLst>
          </p:cNvPr>
          <p:cNvSpPr/>
          <p:nvPr/>
        </p:nvSpPr>
        <p:spPr>
          <a:xfrm>
            <a:off x="1964898" y="1836922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37C94-F608-4A20-9E3D-D8D69C6CD7EF}"/>
              </a:ext>
            </a:extLst>
          </p:cNvPr>
          <p:cNvSpPr txBox="1"/>
          <p:nvPr/>
        </p:nvSpPr>
        <p:spPr>
          <a:xfrm>
            <a:off x="2217666" y="1399560"/>
            <a:ext cx="53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BE639-251A-4350-8A57-097561855C66}"/>
              </a:ext>
            </a:extLst>
          </p:cNvPr>
          <p:cNvSpPr txBox="1"/>
          <p:nvPr/>
        </p:nvSpPr>
        <p:spPr>
          <a:xfrm>
            <a:off x="3403404" y="1457536"/>
            <a:ext cx="72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BABDB-D349-45A6-867B-B6351712D325}"/>
              </a:ext>
            </a:extLst>
          </p:cNvPr>
          <p:cNvSpPr/>
          <p:nvPr/>
        </p:nvSpPr>
        <p:spPr>
          <a:xfrm>
            <a:off x="3284740" y="1826868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 err="1">
                <a:solidFill>
                  <a:schemeClr val="tx1"/>
                </a:solidFill>
              </a:rPr>
              <a:t>위성노드</a:t>
            </a:r>
            <a:r>
              <a:rPr lang="ko-KR" altLang="en-US" sz="1200" dirty="0">
                <a:solidFill>
                  <a:schemeClr val="tx1"/>
                </a:solidFill>
              </a:rPr>
              <a:t> 간 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B727CFE-A376-43E3-A249-E1D45DDB3FAA}"/>
              </a:ext>
            </a:extLst>
          </p:cNvPr>
          <p:cNvSpPr/>
          <p:nvPr/>
        </p:nvSpPr>
        <p:spPr>
          <a:xfrm>
            <a:off x="2088934" y="1873762"/>
            <a:ext cx="2763542" cy="46201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12E693-172C-42CD-89A4-02A54D8A9A09}"/>
              </a:ext>
            </a:extLst>
          </p:cNvPr>
          <p:cNvSpPr/>
          <p:nvPr/>
        </p:nvSpPr>
        <p:spPr>
          <a:xfrm>
            <a:off x="8922879" y="1768350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-A.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1”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DA4FAB-5D52-4272-903F-BEB136DF2837}"/>
              </a:ext>
            </a:extLst>
          </p:cNvPr>
          <p:cNvSpPr txBox="1"/>
          <p:nvPr/>
        </p:nvSpPr>
        <p:spPr>
          <a:xfrm>
            <a:off x="9175647" y="1330988"/>
            <a:ext cx="53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B39E99-900D-4C3D-AF13-126BAEC8A3E8}"/>
              </a:ext>
            </a:extLst>
          </p:cNvPr>
          <p:cNvSpPr txBox="1"/>
          <p:nvPr/>
        </p:nvSpPr>
        <p:spPr>
          <a:xfrm>
            <a:off x="10361385" y="1388964"/>
            <a:ext cx="72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BD28EC-A652-427B-9188-F9D20F588E37}"/>
              </a:ext>
            </a:extLst>
          </p:cNvPr>
          <p:cNvSpPr/>
          <p:nvPr/>
        </p:nvSpPr>
        <p:spPr>
          <a:xfrm>
            <a:off x="10242721" y="1758296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위성 강의실 간 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4414682-E39E-4996-871E-AC397EF601EA}"/>
              </a:ext>
            </a:extLst>
          </p:cNvPr>
          <p:cNvSpPr/>
          <p:nvPr/>
        </p:nvSpPr>
        <p:spPr>
          <a:xfrm rot="10800000">
            <a:off x="9018585" y="1801609"/>
            <a:ext cx="2763542" cy="46201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8441DBB-2570-4240-AD08-50EE7DF57D0B}"/>
              </a:ext>
            </a:extLst>
          </p:cNvPr>
          <p:cNvSpPr/>
          <p:nvPr/>
        </p:nvSpPr>
        <p:spPr>
          <a:xfrm>
            <a:off x="8749624" y="1330988"/>
            <a:ext cx="3301465" cy="3489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0A9958-93C4-40DB-B5F7-BB087244F0A7}"/>
              </a:ext>
            </a:extLst>
          </p:cNvPr>
          <p:cNvSpPr/>
          <p:nvPr/>
        </p:nvSpPr>
        <p:spPr>
          <a:xfrm>
            <a:off x="5231426" y="1946788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870752-F9BF-49B7-8FF2-71AEC942096D}"/>
              </a:ext>
            </a:extLst>
          </p:cNvPr>
          <p:cNvSpPr/>
          <p:nvPr/>
        </p:nvSpPr>
        <p:spPr>
          <a:xfrm>
            <a:off x="5230431" y="2685456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“B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87D86-5425-4D48-8B40-E166DCC0515B}"/>
              </a:ext>
            </a:extLst>
          </p:cNvPr>
          <p:cNvSpPr/>
          <p:nvPr/>
        </p:nvSpPr>
        <p:spPr>
          <a:xfrm>
            <a:off x="5230431" y="3416460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“C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8ACCA4-E5B0-48CC-A580-72CA3DDAFEE7}"/>
              </a:ext>
            </a:extLst>
          </p:cNvPr>
          <p:cNvSpPr/>
          <p:nvPr/>
        </p:nvSpPr>
        <p:spPr>
          <a:xfrm>
            <a:off x="5231197" y="4132867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“D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7FC523-34E8-46E3-BA8B-E1B5DDD02741}"/>
              </a:ext>
            </a:extLst>
          </p:cNvPr>
          <p:cNvSpPr txBox="1"/>
          <p:nvPr/>
        </p:nvSpPr>
        <p:spPr>
          <a:xfrm>
            <a:off x="5251605" y="1483766"/>
            <a:ext cx="13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Key</a:t>
            </a:r>
            <a:r>
              <a:rPr lang="ko-KR" altLang="en-US" dirty="0"/>
              <a:t> 테이블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AF9970-B602-4F93-953F-839D78AF6814}"/>
              </a:ext>
            </a:extLst>
          </p:cNvPr>
          <p:cNvSpPr/>
          <p:nvPr/>
        </p:nvSpPr>
        <p:spPr>
          <a:xfrm>
            <a:off x="7094043" y="1946788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-A.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1 </a:t>
            </a:r>
            <a:r>
              <a:rPr lang="ko-KR" altLang="en-US" sz="1200" dirty="0">
                <a:solidFill>
                  <a:schemeClr val="tx1"/>
                </a:solidFill>
              </a:rPr>
              <a:t>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486F17-DA10-42EE-9BFD-3625BC8B2A66}"/>
              </a:ext>
            </a:extLst>
          </p:cNvPr>
          <p:cNvSpPr/>
          <p:nvPr/>
        </p:nvSpPr>
        <p:spPr>
          <a:xfrm>
            <a:off x="7093048" y="2685456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-A.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ko-KR" altLang="en-US" sz="1200" dirty="0">
                <a:solidFill>
                  <a:schemeClr val="tx1"/>
                </a:solidFill>
              </a:rPr>
              <a:t>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433F-4456-40CD-A2F0-8946EC55696D}"/>
              </a:ext>
            </a:extLst>
          </p:cNvPr>
          <p:cNvSpPr/>
          <p:nvPr/>
        </p:nvSpPr>
        <p:spPr>
          <a:xfrm>
            <a:off x="7093048" y="3416460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-A.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8B5F8E-FFB4-43BF-BE14-C0959258D4EB}"/>
              </a:ext>
            </a:extLst>
          </p:cNvPr>
          <p:cNvSpPr/>
          <p:nvPr/>
        </p:nvSpPr>
        <p:spPr>
          <a:xfrm>
            <a:off x="7098894" y="4132867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“A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-A.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4 </a:t>
            </a:r>
            <a:r>
              <a:rPr lang="ko-KR" altLang="en-US" sz="1200" dirty="0">
                <a:solidFill>
                  <a:schemeClr val="tx1"/>
                </a:solidFill>
              </a:rPr>
              <a:t>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72147-4056-4109-A511-01615D411B9A}"/>
              </a:ext>
            </a:extLst>
          </p:cNvPr>
          <p:cNvSpPr txBox="1"/>
          <p:nvPr/>
        </p:nvSpPr>
        <p:spPr>
          <a:xfrm>
            <a:off x="6992133" y="1513814"/>
            <a:ext cx="151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r>
              <a:rPr lang="ko-KR" altLang="en-US" dirty="0"/>
              <a:t> 테이블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13F18B8-805E-4A2F-A3B6-8AE258A1F9E1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6662445" y="2314393"/>
            <a:ext cx="4315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39DCA0-927B-4193-95D3-68F31C060657}"/>
              </a:ext>
            </a:extLst>
          </p:cNvPr>
          <p:cNvSpPr/>
          <p:nvPr/>
        </p:nvSpPr>
        <p:spPr>
          <a:xfrm>
            <a:off x="3243969" y="3543715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“</a:t>
            </a:r>
            <a:r>
              <a:rPr lang="ko-KR" altLang="en-US" sz="1200">
                <a:solidFill>
                  <a:schemeClr val="tx1"/>
                </a:solidFill>
              </a:rPr>
              <a:t>위성노드 간 거리</a:t>
            </a:r>
            <a:r>
              <a:rPr lang="en-US" altLang="ko-KR" sz="120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6477E7-9F0F-4CB5-B1E6-43E6ADE66B24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6662445" y="2314393"/>
            <a:ext cx="430603" cy="738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27B6EC8-4DFE-492D-AB34-1BB2F1E1EC16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652189" y="2306729"/>
            <a:ext cx="440859" cy="1477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739536A-EFDF-43CB-B806-F20869C34D11}"/>
              </a:ext>
            </a:extLst>
          </p:cNvPr>
          <p:cNvCxnSpPr>
            <a:cxnSpLocks/>
            <a:stCxn id="36" idx="3"/>
            <a:endCxn id="45" idx="1"/>
          </p:cNvCxnSpPr>
          <p:nvPr/>
        </p:nvCxnSpPr>
        <p:spPr>
          <a:xfrm>
            <a:off x="6662445" y="2314393"/>
            <a:ext cx="436449" cy="2186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1B19CB-F79D-4E1D-B1EF-E2594F3300CA}"/>
              </a:ext>
            </a:extLst>
          </p:cNvPr>
          <p:cNvSpPr/>
          <p:nvPr/>
        </p:nvSpPr>
        <p:spPr>
          <a:xfrm>
            <a:off x="5230431" y="4867559"/>
            <a:ext cx="1431019" cy="735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“E</a:t>
            </a:r>
            <a:r>
              <a:rPr lang="ko-KR" altLang="en-US" sz="1200" dirty="0">
                <a:solidFill>
                  <a:schemeClr val="tx1"/>
                </a:solidFill>
              </a:rPr>
              <a:t>구역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8C0EB-E314-4750-836F-65F8E67E5AD7}"/>
              </a:ext>
            </a:extLst>
          </p:cNvPr>
          <p:cNvSpPr txBox="1"/>
          <p:nvPr/>
        </p:nvSpPr>
        <p:spPr>
          <a:xfrm>
            <a:off x="3355891" y="3138085"/>
            <a:ext cx="72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49D652-8790-4CA9-81AF-97B2E2811E00}"/>
              </a:ext>
            </a:extLst>
          </p:cNvPr>
          <p:cNvSpPr txBox="1"/>
          <p:nvPr/>
        </p:nvSpPr>
        <p:spPr>
          <a:xfrm>
            <a:off x="10112685" y="3174383"/>
            <a:ext cx="72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2BDB6F-C03F-4338-A5F6-AA836EED7D51}"/>
              </a:ext>
            </a:extLst>
          </p:cNvPr>
          <p:cNvSpPr/>
          <p:nvPr/>
        </p:nvSpPr>
        <p:spPr>
          <a:xfrm>
            <a:off x="9994021" y="3543715"/>
            <a:ext cx="103952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강의실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위성 강의실 간 거리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0A6107-7112-4A61-A7C2-E31412B3DF6E}"/>
              </a:ext>
            </a:extLst>
          </p:cNvPr>
          <p:cNvCxnSpPr>
            <a:cxnSpLocks/>
            <a:stCxn id="57" idx="1"/>
            <a:endCxn id="48" idx="3"/>
          </p:cNvCxnSpPr>
          <p:nvPr/>
        </p:nvCxnSpPr>
        <p:spPr>
          <a:xfrm flipH="1">
            <a:off x="4283497" y="3818035"/>
            <a:ext cx="5710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0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92FAC9-31AB-4DF1-A956-F087A6E0D1C6}"/>
              </a:ext>
            </a:extLst>
          </p:cNvPr>
          <p:cNvGrpSpPr/>
          <p:nvPr/>
        </p:nvGrpSpPr>
        <p:grpSpPr>
          <a:xfrm>
            <a:off x="2863065" y="18659"/>
            <a:ext cx="8597267" cy="8177504"/>
            <a:chOff x="2863065" y="18659"/>
            <a:chExt cx="8597267" cy="8177504"/>
          </a:xfrm>
        </p:grpSpPr>
        <p:sp>
          <p:nvSpPr>
            <p:cNvPr id="184" name="사각형: 잘린 대각선 방향 모서리 183">
              <a:extLst>
                <a:ext uri="{FF2B5EF4-FFF2-40B4-BE49-F238E27FC236}">
                  <a16:creationId xmlns:a16="http://schemas.microsoft.com/office/drawing/2014/main" id="{24FD0201-7E4B-4E48-9E6E-3DA1BF23B79C}"/>
                </a:ext>
              </a:extLst>
            </p:cNvPr>
            <p:cNvSpPr/>
            <p:nvPr/>
          </p:nvSpPr>
          <p:spPr>
            <a:xfrm>
              <a:off x="2948919" y="2293063"/>
              <a:ext cx="4495742" cy="5903100"/>
            </a:xfrm>
            <a:prstGeom prst="snip2DiagRect">
              <a:avLst/>
            </a:prstGeom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965BEB-9299-4977-B06F-394F2CE24154}"/>
                </a:ext>
              </a:extLst>
            </p:cNvPr>
            <p:cNvGrpSpPr/>
            <p:nvPr/>
          </p:nvGrpSpPr>
          <p:grpSpPr>
            <a:xfrm>
              <a:off x="2863065" y="18659"/>
              <a:ext cx="8597267" cy="6038303"/>
              <a:chOff x="2863065" y="18659"/>
              <a:chExt cx="8597267" cy="6038303"/>
            </a:xfrm>
          </p:grpSpPr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BEBD2A5F-904E-4797-BF17-1244E19DA098}"/>
                  </a:ext>
                </a:extLst>
              </p:cNvPr>
              <p:cNvSpPr/>
              <p:nvPr/>
            </p:nvSpPr>
            <p:spPr>
              <a:xfrm>
                <a:off x="2863065" y="18659"/>
                <a:ext cx="4495742" cy="5903100"/>
              </a:xfrm>
              <a:prstGeom prst="snip2DiagRect">
                <a:avLst/>
              </a:prstGeom>
              <a:ln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71816D1-B5B6-4D8A-BDC1-FD75A9539859}"/>
                  </a:ext>
                </a:extLst>
              </p:cNvPr>
              <p:cNvSpPr/>
              <p:nvPr/>
            </p:nvSpPr>
            <p:spPr>
              <a:xfrm>
                <a:off x="5060640" y="2375430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992668C-ABEC-45B6-8108-96D2B4BF181E}"/>
                  </a:ext>
                </a:extLst>
              </p:cNvPr>
              <p:cNvSpPr/>
              <p:nvPr/>
            </p:nvSpPr>
            <p:spPr>
              <a:xfrm>
                <a:off x="3931462" y="23979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81DE2F5-4528-40E2-8544-4274AF80EE62}"/>
                  </a:ext>
                </a:extLst>
              </p:cNvPr>
              <p:cNvSpPr/>
              <p:nvPr/>
            </p:nvSpPr>
            <p:spPr>
              <a:xfrm>
                <a:off x="4809683" y="208333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ED22FDE-4ABE-47C9-BF54-BB0F7A188EB9}"/>
                  </a:ext>
                </a:extLst>
              </p:cNvPr>
              <p:cNvSpPr/>
              <p:nvPr/>
            </p:nvSpPr>
            <p:spPr>
              <a:xfrm>
                <a:off x="4485315" y="2348660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1367502-B7D2-482E-9ED5-272EEAF62070}"/>
                  </a:ext>
                </a:extLst>
              </p:cNvPr>
              <p:cNvCxnSpPr>
                <a:cxnSpLocks/>
                <a:stCxn id="26" idx="6"/>
                <a:endCxn id="31" idx="2"/>
              </p:cNvCxnSpPr>
              <p:nvPr/>
            </p:nvCxnSpPr>
            <p:spPr>
              <a:xfrm>
                <a:off x="4149576" y="2502787"/>
                <a:ext cx="3357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3DDFB60-1CEA-4D1C-BEDB-86A96641763A}"/>
                  </a:ext>
                </a:extLst>
              </p:cNvPr>
              <p:cNvCxnSpPr>
                <a:cxnSpLocks/>
                <a:stCxn id="31" idx="7"/>
                <a:endCxn id="27" idx="3"/>
              </p:cNvCxnSpPr>
              <p:nvPr/>
            </p:nvCxnSpPr>
            <p:spPr>
              <a:xfrm flipV="1">
                <a:off x="4739901" y="2262350"/>
                <a:ext cx="101724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B873737-51AF-4B2F-96D4-403D1CB18C26}"/>
                  </a:ext>
                </a:extLst>
              </p:cNvPr>
              <p:cNvCxnSpPr>
                <a:cxnSpLocks/>
                <a:stCxn id="31" idx="6"/>
                <a:endCxn id="24" idx="2"/>
              </p:cNvCxnSpPr>
              <p:nvPr/>
            </p:nvCxnSpPr>
            <p:spPr>
              <a:xfrm flipV="1">
                <a:off x="4783581" y="2480292"/>
                <a:ext cx="277059" cy="224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08C8D8-C90E-49E9-B9B7-214619AB715F}"/>
                  </a:ext>
                </a:extLst>
              </p:cNvPr>
              <p:cNvSpPr txBox="1"/>
              <p:nvPr/>
            </p:nvSpPr>
            <p:spPr>
              <a:xfrm>
                <a:off x="6989671" y="2452615"/>
                <a:ext cx="905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2F</a:t>
                </a:r>
                <a:endParaRPr lang="ko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9091DE6-465E-440F-966A-17FBB9D583D8}"/>
                  </a:ext>
                </a:extLst>
              </p:cNvPr>
              <p:cNvSpPr/>
              <p:nvPr/>
            </p:nvSpPr>
            <p:spPr>
              <a:xfrm>
                <a:off x="8578475" y="105950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656117B-2C46-4E46-BB4E-C2A409E9ED5F}"/>
                  </a:ext>
                </a:extLst>
              </p:cNvPr>
              <p:cNvSpPr txBox="1"/>
              <p:nvPr/>
            </p:nvSpPr>
            <p:spPr>
              <a:xfrm>
                <a:off x="8392949" y="951446"/>
                <a:ext cx="3067383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: Normal </a:t>
                </a:r>
                <a:r>
                  <a:rPr lang="ko-KR" altLang="en-US" dirty="0"/>
                  <a:t>장소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  : </a:t>
                </a:r>
                <a:r>
                  <a:rPr lang="ko-KR" altLang="en-US" dirty="0"/>
                  <a:t>층간 이동 가능 장소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  : </a:t>
                </a:r>
                <a:r>
                  <a:rPr lang="ko-KR" altLang="en-US" dirty="0"/>
                  <a:t>장소 사이 소요 시간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F404C913-9CAF-4AAB-8F18-6ACDEA4D7BCD}"/>
                  </a:ext>
                </a:extLst>
              </p:cNvPr>
              <p:cNvSpPr/>
              <p:nvPr/>
            </p:nvSpPr>
            <p:spPr>
              <a:xfrm>
                <a:off x="8578475" y="1601791"/>
                <a:ext cx="218114" cy="20972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A0C4977-0917-4918-9F96-7B9C0C562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5161" y="2126323"/>
                <a:ext cx="258062" cy="249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EDF5C3B-0DF4-49D8-987F-5914E012E761}"/>
                  </a:ext>
                </a:extLst>
              </p:cNvPr>
              <p:cNvSpPr/>
              <p:nvPr/>
            </p:nvSpPr>
            <p:spPr>
              <a:xfrm>
                <a:off x="4196885" y="208333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C0E6B504-729E-4B49-BC83-C6DCC1A88DD5}"/>
                  </a:ext>
                </a:extLst>
              </p:cNvPr>
              <p:cNvCxnSpPr>
                <a:cxnSpLocks/>
                <a:stCxn id="85" idx="5"/>
                <a:endCxn id="31" idx="1"/>
              </p:cNvCxnSpPr>
              <p:nvPr/>
            </p:nvCxnSpPr>
            <p:spPr>
              <a:xfrm>
                <a:off x="4383057" y="2262350"/>
                <a:ext cx="145938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ECFFA89-A64A-4456-A29E-21C3FE60CDB0}"/>
                  </a:ext>
                </a:extLst>
              </p:cNvPr>
              <p:cNvSpPr/>
              <p:nvPr/>
            </p:nvSpPr>
            <p:spPr>
              <a:xfrm>
                <a:off x="4164943" y="27138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E6BE33C-99FA-4C21-8E87-2EFFE8D1A836}"/>
                  </a:ext>
                </a:extLst>
              </p:cNvPr>
              <p:cNvCxnSpPr>
                <a:cxnSpLocks/>
                <a:stCxn id="100" idx="7"/>
                <a:endCxn id="31" idx="3"/>
              </p:cNvCxnSpPr>
              <p:nvPr/>
            </p:nvCxnSpPr>
            <p:spPr>
              <a:xfrm flipV="1">
                <a:off x="4351115" y="2611771"/>
                <a:ext cx="177880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C6335AF-DD9C-4852-AC59-6C98C2575D19}"/>
                  </a:ext>
                </a:extLst>
              </p:cNvPr>
              <p:cNvSpPr/>
              <p:nvPr/>
            </p:nvSpPr>
            <p:spPr>
              <a:xfrm>
                <a:off x="4842526" y="27138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76C1BA09-16FA-4B9A-BC01-8ABEA5E38854}"/>
                  </a:ext>
                </a:extLst>
              </p:cNvPr>
              <p:cNvCxnSpPr>
                <a:cxnSpLocks/>
                <a:stCxn id="108" idx="1"/>
                <a:endCxn id="31" idx="5"/>
              </p:cNvCxnSpPr>
              <p:nvPr/>
            </p:nvCxnSpPr>
            <p:spPr>
              <a:xfrm flipH="1" flipV="1">
                <a:off x="4739901" y="2611771"/>
                <a:ext cx="134567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9C73987F-E174-4D76-8688-93DD2D13CF1A}"/>
                  </a:ext>
                </a:extLst>
              </p:cNvPr>
              <p:cNvSpPr/>
              <p:nvPr/>
            </p:nvSpPr>
            <p:spPr>
              <a:xfrm>
                <a:off x="4605797" y="3205835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D309720-D877-4480-8B50-1CBCA63E8F82}"/>
                  </a:ext>
                </a:extLst>
              </p:cNvPr>
              <p:cNvCxnSpPr>
                <a:cxnSpLocks/>
                <a:stCxn id="124" idx="0"/>
                <a:endCxn id="31" idx="4"/>
              </p:cNvCxnSpPr>
              <p:nvPr/>
            </p:nvCxnSpPr>
            <p:spPr>
              <a:xfrm flipH="1" flipV="1">
                <a:off x="4634448" y="2656914"/>
                <a:ext cx="120482" cy="54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1650A4E7-EA88-4A90-90EE-B760315440D6}"/>
                  </a:ext>
                </a:extLst>
              </p:cNvPr>
              <p:cNvSpPr/>
              <p:nvPr/>
            </p:nvSpPr>
            <p:spPr>
              <a:xfrm>
                <a:off x="5060640" y="35356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B49C9D36-1F8D-4C58-9139-1D75594C7054}"/>
                  </a:ext>
                </a:extLst>
              </p:cNvPr>
              <p:cNvCxnSpPr>
                <a:cxnSpLocks/>
                <a:stCxn id="129" idx="1"/>
                <a:endCxn id="124" idx="5"/>
              </p:cNvCxnSpPr>
              <p:nvPr/>
            </p:nvCxnSpPr>
            <p:spPr>
              <a:xfrm flipH="1" flipV="1">
                <a:off x="4860383" y="3468946"/>
                <a:ext cx="232199" cy="97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DFD3A4B2-2A45-4C85-8CC4-6A8B9E138EA4}"/>
                  </a:ext>
                </a:extLst>
              </p:cNvPr>
              <p:cNvSpPr/>
              <p:nvPr/>
            </p:nvSpPr>
            <p:spPr>
              <a:xfrm>
                <a:off x="4387683" y="3556756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6A0DD288-1B8E-4C18-B9F2-B3BD7498B1FB}"/>
                  </a:ext>
                </a:extLst>
              </p:cNvPr>
              <p:cNvCxnSpPr>
                <a:cxnSpLocks/>
                <a:stCxn id="132" idx="7"/>
                <a:endCxn id="124" idx="3"/>
              </p:cNvCxnSpPr>
              <p:nvPr/>
            </p:nvCxnSpPr>
            <p:spPr>
              <a:xfrm flipV="1">
                <a:off x="4573855" y="3468946"/>
                <a:ext cx="75622" cy="118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22068C99-DA3A-4520-A0C5-0834BBD96FF1}"/>
                  </a:ext>
                </a:extLst>
              </p:cNvPr>
              <p:cNvSpPr/>
              <p:nvPr/>
            </p:nvSpPr>
            <p:spPr>
              <a:xfrm>
                <a:off x="4161748" y="316651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58C485FA-F664-4963-AAD2-6167A6A132C9}"/>
                  </a:ext>
                </a:extLst>
              </p:cNvPr>
              <p:cNvCxnSpPr>
                <a:cxnSpLocks/>
                <a:stCxn id="135" idx="6"/>
                <a:endCxn id="124" idx="2"/>
              </p:cNvCxnSpPr>
              <p:nvPr/>
            </p:nvCxnSpPr>
            <p:spPr>
              <a:xfrm>
                <a:off x="4379862" y="3271377"/>
                <a:ext cx="225935" cy="885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686D615F-8DB4-4FD9-B250-368CD9B7D38C}"/>
                  </a:ext>
                </a:extLst>
              </p:cNvPr>
              <p:cNvSpPr/>
              <p:nvPr/>
            </p:nvSpPr>
            <p:spPr>
              <a:xfrm>
                <a:off x="5797734" y="2769422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32346D01-0494-43D2-94AE-8C4CA6F0F922}"/>
                  </a:ext>
                </a:extLst>
              </p:cNvPr>
              <p:cNvCxnSpPr>
                <a:cxnSpLocks/>
                <a:stCxn id="124" idx="6"/>
                <a:endCxn id="140" idx="3"/>
              </p:cNvCxnSpPr>
              <p:nvPr/>
            </p:nvCxnSpPr>
            <p:spPr>
              <a:xfrm flipV="1">
                <a:off x="4904063" y="3032533"/>
                <a:ext cx="937351" cy="327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B291635E-9DE4-4F2E-A444-9619F5998A9B}"/>
                  </a:ext>
                </a:extLst>
              </p:cNvPr>
              <p:cNvCxnSpPr>
                <a:cxnSpLocks/>
                <a:endCxn id="140" idx="1"/>
              </p:cNvCxnSpPr>
              <p:nvPr/>
            </p:nvCxnSpPr>
            <p:spPr>
              <a:xfrm>
                <a:off x="4783581" y="2553328"/>
                <a:ext cx="1057833" cy="26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8126FFF1-0C6E-4681-A9E9-8B2193241591}"/>
                  </a:ext>
                </a:extLst>
              </p:cNvPr>
              <p:cNvSpPr/>
              <p:nvPr/>
            </p:nvSpPr>
            <p:spPr>
              <a:xfrm>
                <a:off x="6373286" y="276048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C6C4B46-C9B5-4617-8E07-993A75588961}"/>
                  </a:ext>
                </a:extLst>
              </p:cNvPr>
              <p:cNvSpPr/>
              <p:nvPr/>
            </p:nvSpPr>
            <p:spPr>
              <a:xfrm>
                <a:off x="6136459" y="245244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661A1586-CBB7-4536-84A7-A4560E92AFF7}"/>
                  </a:ext>
                </a:extLst>
              </p:cNvPr>
              <p:cNvCxnSpPr>
                <a:cxnSpLocks/>
                <a:stCxn id="140" idx="7"/>
                <a:endCxn id="165" idx="3"/>
              </p:cNvCxnSpPr>
              <p:nvPr/>
            </p:nvCxnSpPr>
            <p:spPr>
              <a:xfrm flipV="1">
                <a:off x="6052320" y="2631458"/>
                <a:ext cx="116081" cy="183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0A4A5DA-621F-4264-891F-CEBE84E6ABC8}"/>
                  </a:ext>
                </a:extLst>
              </p:cNvPr>
              <p:cNvSpPr/>
              <p:nvPr/>
            </p:nvSpPr>
            <p:spPr>
              <a:xfrm>
                <a:off x="5666360" y="2421734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AF052B78-9387-41D8-BA52-B78514A1679C}"/>
                  </a:ext>
                </a:extLst>
              </p:cNvPr>
              <p:cNvCxnSpPr>
                <a:cxnSpLocks/>
                <a:stCxn id="167" idx="5"/>
                <a:endCxn id="140" idx="0"/>
              </p:cNvCxnSpPr>
              <p:nvPr/>
            </p:nvCxnSpPr>
            <p:spPr>
              <a:xfrm>
                <a:off x="5852532" y="2600745"/>
                <a:ext cx="94335" cy="168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2A455C51-FB07-44C3-80D0-F618E5227124}"/>
                  </a:ext>
                </a:extLst>
              </p:cNvPr>
              <p:cNvSpPr/>
              <p:nvPr/>
            </p:nvSpPr>
            <p:spPr>
              <a:xfrm>
                <a:off x="6169302" y="308293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B491C9F-CFD9-4848-9754-3945F479D5B2}"/>
                  </a:ext>
                </a:extLst>
              </p:cNvPr>
              <p:cNvCxnSpPr>
                <a:cxnSpLocks/>
                <a:stCxn id="169" idx="1"/>
                <a:endCxn id="140" idx="5"/>
              </p:cNvCxnSpPr>
              <p:nvPr/>
            </p:nvCxnSpPr>
            <p:spPr>
              <a:xfrm flipH="1" flipV="1">
                <a:off x="6052320" y="3032533"/>
                <a:ext cx="148924" cy="8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5B5E0A66-26E4-4B64-842B-E547F8FDD51D}"/>
                  </a:ext>
                </a:extLst>
              </p:cNvPr>
              <p:cNvCxnSpPr>
                <a:cxnSpLocks/>
                <a:stCxn id="140" idx="6"/>
                <a:endCxn id="164" idx="2"/>
              </p:cNvCxnSpPr>
              <p:nvPr/>
            </p:nvCxnSpPr>
            <p:spPr>
              <a:xfrm flipV="1">
                <a:off x="6096000" y="2865347"/>
                <a:ext cx="277286" cy="582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842D223-EF50-4415-BCC3-CEC8AEF7D9AD}"/>
                  </a:ext>
                </a:extLst>
              </p:cNvPr>
              <p:cNvSpPr/>
              <p:nvPr/>
            </p:nvSpPr>
            <p:spPr>
              <a:xfrm>
                <a:off x="5804585" y="3259222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5D3D1CB0-14A5-4F6D-8494-D4C375096F3E}"/>
                  </a:ext>
                </a:extLst>
              </p:cNvPr>
              <p:cNvCxnSpPr>
                <a:cxnSpLocks/>
                <a:stCxn id="140" idx="4"/>
                <a:endCxn id="180" idx="0"/>
              </p:cNvCxnSpPr>
              <p:nvPr/>
            </p:nvCxnSpPr>
            <p:spPr>
              <a:xfrm flipH="1">
                <a:off x="5913642" y="3077676"/>
                <a:ext cx="33225" cy="181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056D5407-846F-4566-85CC-9752696133BF}"/>
                  </a:ext>
                </a:extLst>
              </p:cNvPr>
              <p:cNvSpPr/>
              <p:nvPr/>
            </p:nvSpPr>
            <p:spPr>
              <a:xfrm>
                <a:off x="5060640" y="4665912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71AEE6F7-4846-4287-AA63-202D79E82C90}"/>
                  </a:ext>
                </a:extLst>
              </p:cNvPr>
              <p:cNvSpPr/>
              <p:nvPr/>
            </p:nvSpPr>
            <p:spPr>
              <a:xfrm>
                <a:off x="3931462" y="46884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11937915-5A9C-4337-A622-A8E6FA5C6170}"/>
                  </a:ext>
                </a:extLst>
              </p:cNvPr>
              <p:cNvSpPr/>
              <p:nvPr/>
            </p:nvSpPr>
            <p:spPr>
              <a:xfrm>
                <a:off x="4809683" y="43738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095B9179-E311-4722-824B-4997D50678EE}"/>
                  </a:ext>
                </a:extLst>
              </p:cNvPr>
              <p:cNvSpPr/>
              <p:nvPr/>
            </p:nvSpPr>
            <p:spPr>
              <a:xfrm>
                <a:off x="4485315" y="4639142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AADB2316-F13C-42D6-A972-6DD3BE773568}"/>
                  </a:ext>
                </a:extLst>
              </p:cNvPr>
              <p:cNvCxnSpPr>
                <a:cxnSpLocks/>
                <a:stCxn id="186" idx="6"/>
                <a:endCxn id="188" idx="2"/>
              </p:cNvCxnSpPr>
              <p:nvPr/>
            </p:nvCxnSpPr>
            <p:spPr>
              <a:xfrm>
                <a:off x="4149576" y="4793269"/>
                <a:ext cx="3357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04ACBF2D-4F95-45CA-8456-2307F8EEB099}"/>
                  </a:ext>
                </a:extLst>
              </p:cNvPr>
              <p:cNvCxnSpPr>
                <a:cxnSpLocks/>
                <a:stCxn id="188" idx="7"/>
                <a:endCxn id="187" idx="3"/>
              </p:cNvCxnSpPr>
              <p:nvPr/>
            </p:nvCxnSpPr>
            <p:spPr>
              <a:xfrm flipV="1">
                <a:off x="4739901" y="4552832"/>
                <a:ext cx="101724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BDF85F1E-D490-4F93-9936-3C6C1D7370C9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 flipV="1">
                <a:off x="4783581" y="4770774"/>
                <a:ext cx="277059" cy="224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E7FF971-628C-4F7F-B5AC-5E18CCDFD461}"/>
                  </a:ext>
                </a:extLst>
              </p:cNvPr>
              <p:cNvSpPr txBox="1"/>
              <p:nvPr/>
            </p:nvSpPr>
            <p:spPr>
              <a:xfrm>
                <a:off x="6989671" y="4743097"/>
                <a:ext cx="905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1F</a:t>
                </a:r>
                <a:endParaRPr lang="ko-KR" altLang="en-US" dirty="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56AA52C7-BE7D-47A1-87C4-70CF3DA1AEBB}"/>
                  </a:ext>
                </a:extLst>
              </p:cNvPr>
              <p:cNvSpPr/>
              <p:nvPr/>
            </p:nvSpPr>
            <p:spPr>
              <a:xfrm>
                <a:off x="4196885" y="43738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9FC6D79C-D302-4512-8301-57FFFF6D39A8}"/>
                  </a:ext>
                </a:extLst>
              </p:cNvPr>
              <p:cNvCxnSpPr>
                <a:cxnSpLocks/>
                <a:stCxn id="193" idx="5"/>
                <a:endCxn id="188" idx="1"/>
              </p:cNvCxnSpPr>
              <p:nvPr/>
            </p:nvCxnSpPr>
            <p:spPr>
              <a:xfrm>
                <a:off x="4383057" y="4552832"/>
                <a:ext cx="145938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DA20D24-F678-4922-8FB0-E4275BE01259}"/>
                  </a:ext>
                </a:extLst>
              </p:cNvPr>
              <p:cNvSpPr/>
              <p:nvPr/>
            </p:nvSpPr>
            <p:spPr>
              <a:xfrm>
                <a:off x="4164943" y="50043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348091B2-BCA6-44F2-B0E6-0E93AF019705}"/>
                  </a:ext>
                </a:extLst>
              </p:cNvPr>
              <p:cNvCxnSpPr>
                <a:cxnSpLocks/>
                <a:stCxn id="195" idx="7"/>
                <a:endCxn id="188" idx="3"/>
              </p:cNvCxnSpPr>
              <p:nvPr/>
            </p:nvCxnSpPr>
            <p:spPr>
              <a:xfrm flipV="1">
                <a:off x="4351115" y="4902253"/>
                <a:ext cx="177880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85D66E51-6651-49A3-BB65-323D85AA68C6}"/>
                  </a:ext>
                </a:extLst>
              </p:cNvPr>
              <p:cNvSpPr/>
              <p:nvPr/>
            </p:nvSpPr>
            <p:spPr>
              <a:xfrm>
                <a:off x="4842526" y="50043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993D59-4F12-49EB-8070-D7068AE20CD1}"/>
                  </a:ext>
                </a:extLst>
              </p:cNvPr>
              <p:cNvCxnSpPr>
                <a:cxnSpLocks/>
                <a:stCxn id="197" idx="1"/>
                <a:endCxn id="188" idx="5"/>
              </p:cNvCxnSpPr>
              <p:nvPr/>
            </p:nvCxnSpPr>
            <p:spPr>
              <a:xfrm flipH="1" flipV="1">
                <a:off x="4739901" y="4902253"/>
                <a:ext cx="134567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77A162FD-94B4-483F-B1B8-54F8D8E853E2}"/>
                  </a:ext>
                </a:extLst>
              </p:cNvPr>
              <p:cNvSpPr/>
              <p:nvPr/>
            </p:nvSpPr>
            <p:spPr>
              <a:xfrm>
                <a:off x="4605797" y="5496317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A1AB0490-80DE-495F-A230-A1DC8F461442}"/>
                  </a:ext>
                </a:extLst>
              </p:cNvPr>
              <p:cNvCxnSpPr>
                <a:cxnSpLocks/>
                <a:stCxn id="199" idx="0"/>
                <a:endCxn id="188" idx="4"/>
              </p:cNvCxnSpPr>
              <p:nvPr/>
            </p:nvCxnSpPr>
            <p:spPr>
              <a:xfrm flipH="1" flipV="1">
                <a:off x="4634448" y="4947396"/>
                <a:ext cx="120482" cy="54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2FD68AFC-10A3-476F-A2B6-96CBD0B7247D}"/>
                  </a:ext>
                </a:extLst>
              </p:cNvPr>
              <p:cNvSpPr/>
              <p:nvPr/>
            </p:nvSpPr>
            <p:spPr>
              <a:xfrm>
                <a:off x="5060640" y="582610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3FD0FA3E-A8F6-4BFE-B0E0-408EC85DE96A}"/>
                  </a:ext>
                </a:extLst>
              </p:cNvPr>
              <p:cNvCxnSpPr>
                <a:cxnSpLocks/>
                <a:stCxn id="201" idx="1"/>
                <a:endCxn id="199" idx="5"/>
              </p:cNvCxnSpPr>
              <p:nvPr/>
            </p:nvCxnSpPr>
            <p:spPr>
              <a:xfrm flipH="1" flipV="1">
                <a:off x="4860383" y="5759428"/>
                <a:ext cx="232199" cy="97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29E8D3F2-F13D-445F-A9B9-54CC090DAD41}"/>
                  </a:ext>
                </a:extLst>
              </p:cNvPr>
              <p:cNvSpPr/>
              <p:nvPr/>
            </p:nvSpPr>
            <p:spPr>
              <a:xfrm>
                <a:off x="4387683" y="5847238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CBDC447C-C14A-47CA-B165-E30C5BBF40B4}"/>
                  </a:ext>
                </a:extLst>
              </p:cNvPr>
              <p:cNvCxnSpPr>
                <a:cxnSpLocks/>
                <a:stCxn id="203" idx="7"/>
                <a:endCxn id="199" idx="3"/>
              </p:cNvCxnSpPr>
              <p:nvPr/>
            </p:nvCxnSpPr>
            <p:spPr>
              <a:xfrm flipV="1">
                <a:off x="4573855" y="5759428"/>
                <a:ext cx="75622" cy="118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EF9FF3E1-6450-4F69-8933-1FB2583CFC3D}"/>
                  </a:ext>
                </a:extLst>
              </p:cNvPr>
              <p:cNvSpPr/>
              <p:nvPr/>
            </p:nvSpPr>
            <p:spPr>
              <a:xfrm>
                <a:off x="4161748" y="545699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306D69B2-36CA-45EF-B4C2-C262B673B6C4}"/>
                  </a:ext>
                </a:extLst>
              </p:cNvPr>
              <p:cNvCxnSpPr>
                <a:cxnSpLocks/>
                <a:stCxn id="205" idx="6"/>
                <a:endCxn id="199" idx="2"/>
              </p:cNvCxnSpPr>
              <p:nvPr/>
            </p:nvCxnSpPr>
            <p:spPr>
              <a:xfrm>
                <a:off x="4379862" y="5561859"/>
                <a:ext cx="225935" cy="885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79853E19-73CF-4560-8F0A-26B76EB91645}"/>
                  </a:ext>
                </a:extLst>
              </p:cNvPr>
              <p:cNvSpPr/>
              <p:nvPr/>
            </p:nvSpPr>
            <p:spPr>
              <a:xfrm>
                <a:off x="5797734" y="5059904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AD355AE4-602A-4372-84BB-86A275D3A9A6}"/>
                  </a:ext>
                </a:extLst>
              </p:cNvPr>
              <p:cNvCxnSpPr>
                <a:cxnSpLocks/>
                <a:stCxn id="199" idx="6"/>
                <a:endCxn id="207" idx="3"/>
              </p:cNvCxnSpPr>
              <p:nvPr/>
            </p:nvCxnSpPr>
            <p:spPr>
              <a:xfrm flipV="1">
                <a:off x="4904063" y="5323015"/>
                <a:ext cx="937351" cy="327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B40DC0B5-3BA3-4BB1-A150-5AA55E59B6BB}"/>
                  </a:ext>
                </a:extLst>
              </p:cNvPr>
              <p:cNvCxnSpPr>
                <a:cxnSpLocks/>
                <a:endCxn id="207" idx="1"/>
              </p:cNvCxnSpPr>
              <p:nvPr/>
            </p:nvCxnSpPr>
            <p:spPr>
              <a:xfrm>
                <a:off x="4783581" y="4843810"/>
                <a:ext cx="1057833" cy="26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AB6B8DEE-60F9-484F-A446-9F37AC4D491C}"/>
                  </a:ext>
                </a:extLst>
              </p:cNvPr>
              <p:cNvSpPr/>
              <p:nvPr/>
            </p:nvSpPr>
            <p:spPr>
              <a:xfrm>
                <a:off x="6373286" y="505096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83934830-FCA1-4FE5-AD1F-4BA715890F52}"/>
                  </a:ext>
                </a:extLst>
              </p:cNvPr>
              <p:cNvSpPr/>
              <p:nvPr/>
            </p:nvSpPr>
            <p:spPr>
              <a:xfrm>
                <a:off x="6136459" y="474292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5E5E29BE-67AD-449E-8639-D8E92F831C53}"/>
                  </a:ext>
                </a:extLst>
              </p:cNvPr>
              <p:cNvCxnSpPr>
                <a:cxnSpLocks/>
                <a:stCxn id="207" idx="7"/>
                <a:endCxn id="211" idx="3"/>
              </p:cNvCxnSpPr>
              <p:nvPr/>
            </p:nvCxnSpPr>
            <p:spPr>
              <a:xfrm flipV="1">
                <a:off x="6052320" y="4921940"/>
                <a:ext cx="116081" cy="183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D398E33C-8A6E-4C75-8395-CE80A318BD91}"/>
                  </a:ext>
                </a:extLst>
              </p:cNvPr>
              <p:cNvSpPr/>
              <p:nvPr/>
            </p:nvSpPr>
            <p:spPr>
              <a:xfrm>
                <a:off x="5666360" y="4712216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0258509A-CD0E-43C1-BB0E-8D0678FD3668}"/>
                  </a:ext>
                </a:extLst>
              </p:cNvPr>
              <p:cNvCxnSpPr>
                <a:cxnSpLocks/>
                <a:stCxn id="213" idx="5"/>
                <a:endCxn id="207" idx="0"/>
              </p:cNvCxnSpPr>
              <p:nvPr/>
            </p:nvCxnSpPr>
            <p:spPr>
              <a:xfrm>
                <a:off x="5852532" y="4891227"/>
                <a:ext cx="94335" cy="168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C633761E-ABA4-4100-AF0E-2E9D116A5A74}"/>
                  </a:ext>
                </a:extLst>
              </p:cNvPr>
              <p:cNvSpPr/>
              <p:nvPr/>
            </p:nvSpPr>
            <p:spPr>
              <a:xfrm>
                <a:off x="6169302" y="537341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12428496-A7B3-49F6-A1C9-565903980D3F}"/>
                  </a:ext>
                </a:extLst>
              </p:cNvPr>
              <p:cNvCxnSpPr>
                <a:cxnSpLocks/>
                <a:stCxn id="215" idx="1"/>
                <a:endCxn id="207" idx="5"/>
              </p:cNvCxnSpPr>
              <p:nvPr/>
            </p:nvCxnSpPr>
            <p:spPr>
              <a:xfrm flipH="1" flipV="1">
                <a:off x="6052320" y="5323015"/>
                <a:ext cx="148924" cy="8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1F37B04B-51FC-49D5-82C1-B54FC7CA0485}"/>
                  </a:ext>
                </a:extLst>
              </p:cNvPr>
              <p:cNvCxnSpPr>
                <a:cxnSpLocks/>
                <a:stCxn id="207" idx="6"/>
                <a:endCxn id="210" idx="2"/>
              </p:cNvCxnSpPr>
              <p:nvPr/>
            </p:nvCxnSpPr>
            <p:spPr>
              <a:xfrm flipV="1">
                <a:off x="6096000" y="5155829"/>
                <a:ext cx="277286" cy="582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565A98D4-70E3-4B3F-A9C7-F4176BACE9F6}"/>
                  </a:ext>
                </a:extLst>
              </p:cNvPr>
              <p:cNvSpPr/>
              <p:nvPr/>
            </p:nvSpPr>
            <p:spPr>
              <a:xfrm>
                <a:off x="5804585" y="5549704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DD9F9807-E654-4FCC-BF1D-290D98AA7A61}"/>
                  </a:ext>
                </a:extLst>
              </p:cNvPr>
              <p:cNvCxnSpPr>
                <a:cxnSpLocks/>
                <a:stCxn id="207" idx="4"/>
                <a:endCxn id="218" idx="0"/>
              </p:cNvCxnSpPr>
              <p:nvPr/>
            </p:nvCxnSpPr>
            <p:spPr>
              <a:xfrm flipH="1">
                <a:off x="5913642" y="5368158"/>
                <a:ext cx="33225" cy="181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7A00C3E-6A23-47EB-8AF8-A02A52E37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1978" y="1157681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5BB61A78-FDD7-4B88-835D-F01076253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83" y="2031692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90F379E-8741-4455-A0A1-9B7DCFAFF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6867" y="1543412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9C56A6-B020-45A2-8E89-3329615B26C2}"/>
              </a:ext>
            </a:extLst>
          </p:cNvPr>
          <p:cNvGrpSpPr/>
          <p:nvPr/>
        </p:nvGrpSpPr>
        <p:grpSpPr>
          <a:xfrm>
            <a:off x="278997" y="195028"/>
            <a:ext cx="4057733" cy="3732020"/>
            <a:chOff x="278997" y="195028"/>
            <a:chExt cx="4057733" cy="373202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B95938E-A3C8-49E1-A1AA-65E1980CBFB7}"/>
                </a:ext>
              </a:extLst>
            </p:cNvPr>
            <p:cNvGrpSpPr/>
            <p:nvPr/>
          </p:nvGrpSpPr>
          <p:grpSpPr>
            <a:xfrm>
              <a:off x="1707484" y="195028"/>
              <a:ext cx="2629246" cy="495303"/>
              <a:chOff x="1707484" y="195028"/>
              <a:chExt cx="2629246" cy="495303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BFB21557-5684-446E-B80F-55541C86B52B}"/>
                  </a:ext>
                </a:extLst>
              </p:cNvPr>
              <p:cNvSpPr/>
              <p:nvPr/>
            </p:nvSpPr>
            <p:spPr>
              <a:xfrm>
                <a:off x="1707484" y="195028"/>
                <a:ext cx="26292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spc="300" dirty="0">
                    <a:latin typeface="+mj-lt"/>
                  </a:rPr>
                  <a:t>Graph Modeling</a:t>
                </a:r>
                <a:endParaRPr lang="ko-KR" altLang="en-US" sz="2000" spc="300" dirty="0">
                  <a:latin typeface="+mj-lt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6A073C7-ED9C-4DD6-B965-6F907E568119}"/>
                  </a:ext>
                </a:extLst>
              </p:cNvPr>
              <p:cNvSpPr/>
              <p:nvPr/>
            </p:nvSpPr>
            <p:spPr>
              <a:xfrm>
                <a:off x="1707484" y="3825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400" spc="-150" dirty="0">
                  <a:latin typeface="+mj-lt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1F6785-F5A7-423A-9A47-ED5A57CCD3A8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3FCC976-145D-4CD3-BE01-21D614849041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1C5FD9F-0E65-4A15-8FEF-E8A4FD508379}"/>
                </a:ext>
              </a:extLst>
            </p:cNvPr>
            <p:cNvSpPr/>
            <p:nvPr/>
          </p:nvSpPr>
          <p:spPr>
            <a:xfrm>
              <a:off x="296119" y="3190923"/>
              <a:ext cx="11817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Graph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721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4CC453-5621-417D-9AC1-27659A637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3" t="45417" r="19462" b="14250"/>
          <a:stretch/>
        </p:blipFill>
        <p:spPr>
          <a:xfrm>
            <a:off x="2579376" y="4277150"/>
            <a:ext cx="5990400" cy="2739502"/>
          </a:xfrm>
          <a:prstGeom prst="rect">
            <a:avLst/>
          </a:prstGeom>
          <a:scene3d>
            <a:camera prst="orthographicFront">
              <a:rot lat="2638154" lon="19442470" rev="19996050"/>
            </a:camera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D7BDF-9E48-414F-94A2-2F8305730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45745" r="20057" b="13187"/>
          <a:stretch/>
        </p:blipFill>
        <p:spPr>
          <a:xfrm>
            <a:off x="2555943" y="2497248"/>
            <a:ext cx="5989589" cy="2763405"/>
          </a:xfrm>
          <a:prstGeom prst="rect">
            <a:avLst/>
          </a:prstGeom>
          <a:scene3d>
            <a:camera prst="orthographicFront">
              <a:rot lat="2638153" lon="19442467" rev="19996007"/>
            </a:camera>
            <a:lightRig rig="threePt" dir="t"/>
          </a:scene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04D18-7DEA-4B98-98FA-EAF83450F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" t="22752" r="11720" b="26850"/>
          <a:stretch/>
        </p:blipFill>
        <p:spPr>
          <a:xfrm>
            <a:off x="2579376" y="738333"/>
            <a:ext cx="5990400" cy="2628312"/>
          </a:xfrm>
          <a:prstGeom prst="rect">
            <a:avLst/>
          </a:prstGeom>
          <a:scene3d>
            <a:camera prst="orthographicFront">
              <a:rot lat="2638154" lon="19442470" rev="19996050"/>
            </a:camera>
            <a:lightRig rig="threePt" dir="t"/>
          </a:scene3d>
        </p:spPr>
      </p:pic>
      <p:sp>
        <p:nvSpPr>
          <p:cNvPr id="75" name="타원 74">
            <a:extLst>
              <a:ext uri="{FF2B5EF4-FFF2-40B4-BE49-F238E27FC236}">
                <a16:creationId xmlns:a16="http://schemas.microsoft.com/office/drawing/2014/main" id="{084A78E0-C648-48F7-9009-509BA6EC7F22}"/>
              </a:ext>
            </a:extLst>
          </p:cNvPr>
          <p:cNvSpPr/>
          <p:nvPr/>
        </p:nvSpPr>
        <p:spPr>
          <a:xfrm>
            <a:off x="4996852" y="4130926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FC15EAB-47F4-4B14-A67D-D6D8C1B2CAF4}"/>
              </a:ext>
            </a:extLst>
          </p:cNvPr>
          <p:cNvSpPr/>
          <p:nvPr/>
        </p:nvSpPr>
        <p:spPr>
          <a:xfrm>
            <a:off x="6336026" y="3322802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F3DD19F-DE70-49F2-B522-78B3031DA82B}"/>
              </a:ext>
            </a:extLst>
          </p:cNvPr>
          <p:cNvSpPr/>
          <p:nvPr/>
        </p:nvSpPr>
        <p:spPr>
          <a:xfrm>
            <a:off x="5351763" y="3232705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E8B56BC-36CE-434E-BD78-4B58E337AE4A}"/>
              </a:ext>
            </a:extLst>
          </p:cNvPr>
          <p:cNvSpPr/>
          <p:nvPr/>
        </p:nvSpPr>
        <p:spPr>
          <a:xfrm>
            <a:off x="6841865" y="3468899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8AEB21D-C371-4E0F-86C0-5DF9025E839F}"/>
              </a:ext>
            </a:extLst>
          </p:cNvPr>
          <p:cNvSpPr/>
          <p:nvPr/>
        </p:nvSpPr>
        <p:spPr>
          <a:xfrm>
            <a:off x="5921198" y="4113411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AD5A023-56D1-451D-8453-047B9CE3C148}"/>
              </a:ext>
            </a:extLst>
          </p:cNvPr>
          <p:cNvSpPr/>
          <p:nvPr/>
        </p:nvSpPr>
        <p:spPr>
          <a:xfrm>
            <a:off x="4991270" y="3459742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BC40C00-D044-484B-9BAC-1761B6E50954}"/>
              </a:ext>
            </a:extLst>
          </p:cNvPr>
          <p:cNvSpPr/>
          <p:nvPr/>
        </p:nvSpPr>
        <p:spPr>
          <a:xfrm>
            <a:off x="6841865" y="3245083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8CE3737-74B0-4861-891B-155D0F1C76B4}"/>
              </a:ext>
            </a:extLst>
          </p:cNvPr>
          <p:cNvSpPr/>
          <p:nvPr/>
        </p:nvSpPr>
        <p:spPr>
          <a:xfrm>
            <a:off x="8147583" y="3114827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673E23-3D0D-4A37-9674-5186540A31CD}"/>
              </a:ext>
            </a:extLst>
          </p:cNvPr>
          <p:cNvSpPr/>
          <p:nvPr/>
        </p:nvSpPr>
        <p:spPr>
          <a:xfrm>
            <a:off x="5574576" y="4113411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8F3A114-6EB5-4539-84C4-663E1C338090}"/>
              </a:ext>
            </a:extLst>
          </p:cNvPr>
          <p:cNvSpPr/>
          <p:nvPr/>
        </p:nvSpPr>
        <p:spPr>
          <a:xfrm>
            <a:off x="6394991" y="412176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296DBE7-8A8F-4C7C-99C6-0F27747FA96A}"/>
              </a:ext>
            </a:extLst>
          </p:cNvPr>
          <p:cNvSpPr/>
          <p:nvPr/>
        </p:nvSpPr>
        <p:spPr>
          <a:xfrm>
            <a:off x="5410728" y="3459742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54829A-2118-431D-88D3-89DAEB57BC9D}"/>
              </a:ext>
            </a:extLst>
          </p:cNvPr>
          <p:cNvSpPr/>
          <p:nvPr/>
        </p:nvSpPr>
        <p:spPr>
          <a:xfrm>
            <a:off x="4722575" y="3459171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0BABD38-4591-4C4B-945D-A79CFEDB0BD5}"/>
              </a:ext>
            </a:extLst>
          </p:cNvPr>
          <p:cNvSpPr/>
          <p:nvPr/>
        </p:nvSpPr>
        <p:spPr>
          <a:xfrm>
            <a:off x="4972518" y="5918759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A3B7B37-A0F7-4541-82BB-FC0122E2504A}"/>
              </a:ext>
            </a:extLst>
          </p:cNvPr>
          <p:cNvSpPr/>
          <p:nvPr/>
        </p:nvSpPr>
        <p:spPr>
          <a:xfrm>
            <a:off x="6311692" y="5110635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554713B-698C-450D-B862-62B9DDC7C8A4}"/>
              </a:ext>
            </a:extLst>
          </p:cNvPr>
          <p:cNvSpPr/>
          <p:nvPr/>
        </p:nvSpPr>
        <p:spPr>
          <a:xfrm>
            <a:off x="5327429" y="5020538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B49BBE8-CE5D-4A79-AF7E-9B47C0EDD8DE}"/>
              </a:ext>
            </a:extLst>
          </p:cNvPr>
          <p:cNvSpPr/>
          <p:nvPr/>
        </p:nvSpPr>
        <p:spPr>
          <a:xfrm>
            <a:off x="6842931" y="5256732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362D33-7FAE-4870-8005-5B700E460F89}"/>
              </a:ext>
            </a:extLst>
          </p:cNvPr>
          <p:cNvSpPr/>
          <p:nvPr/>
        </p:nvSpPr>
        <p:spPr>
          <a:xfrm>
            <a:off x="5896864" y="5901244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F3B7FC4-3EC1-4CF9-A80A-385CD3A20C33}"/>
              </a:ext>
            </a:extLst>
          </p:cNvPr>
          <p:cNvSpPr/>
          <p:nvPr/>
        </p:nvSpPr>
        <p:spPr>
          <a:xfrm>
            <a:off x="5024086" y="5247575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C36AE98-4295-4ECA-91E5-9589895F9D07}"/>
              </a:ext>
            </a:extLst>
          </p:cNvPr>
          <p:cNvSpPr/>
          <p:nvPr/>
        </p:nvSpPr>
        <p:spPr>
          <a:xfrm>
            <a:off x="6842931" y="5032916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2CD5238-C032-429F-AF51-6FC3EA3AE7BF}"/>
              </a:ext>
            </a:extLst>
          </p:cNvPr>
          <p:cNvSpPr/>
          <p:nvPr/>
        </p:nvSpPr>
        <p:spPr>
          <a:xfrm>
            <a:off x="8161349" y="4902660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6B31AC9-26BA-4645-B8DC-DFB7362DB2DC}"/>
              </a:ext>
            </a:extLst>
          </p:cNvPr>
          <p:cNvSpPr/>
          <p:nvPr/>
        </p:nvSpPr>
        <p:spPr>
          <a:xfrm>
            <a:off x="5550242" y="5901244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B024140-582C-4CFE-A555-EC41329D5281}"/>
              </a:ext>
            </a:extLst>
          </p:cNvPr>
          <p:cNvSpPr/>
          <p:nvPr/>
        </p:nvSpPr>
        <p:spPr>
          <a:xfrm>
            <a:off x="6370657" y="5909602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286AF73-57D1-4D7F-8874-E33911D4CFFB}"/>
              </a:ext>
            </a:extLst>
          </p:cNvPr>
          <p:cNvSpPr/>
          <p:nvPr/>
        </p:nvSpPr>
        <p:spPr>
          <a:xfrm>
            <a:off x="5418144" y="5247575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9A90A27-897F-4308-8303-C3ECEA92D5A3}"/>
              </a:ext>
            </a:extLst>
          </p:cNvPr>
          <p:cNvSpPr/>
          <p:nvPr/>
        </p:nvSpPr>
        <p:spPr>
          <a:xfrm>
            <a:off x="4717291" y="5247004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B8A7084-2C95-4C54-BE3C-6A6D20097C3A}"/>
              </a:ext>
            </a:extLst>
          </p:cNvPr>
          <p:cNvSpPr/>
          <p:nvPr/>
        </p:nvSpPr>
        <p:spPr>
          <a:xfrm>
            <a:off x="4182669" y="2365282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2DB4076-E369-4242-86FD-D14D49671AE7}"/>
              </a:ext>
            </a:extLst>
          </p:cNvPr>
          <p:cNvSpPr/>
          <p:nvPr/>
        </p:nvSpPr>
        <p:spPr>
          <a:xfrm>
            <a:off x="5773588" y="1667475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0C2CC0C-1BEE-473E-857D-DBCE97D54BC1}"/>
              </a:ext>
            </a:extLst>
          </p:cNvPr>
          <p:cNvSpPr/>
          <p:nvPr/>
        </p:nvSpPr>
        <p:spPr>
          <a:xfrm>
            <a:off x="4383381" y="2100887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2124D2F-289D-44DC-963E-D4E964E7989F}"/>
              </a:ext>
            </a:extLst>
          </p:cNvPr>
          <p:cNvSpPr/>
          <p:nvPr/>
        </p:nvSpPr>
        <p:spPr>
          <a:xfrm>
            <a:off x="6300899" y="1642401"/>
            <a:ext cx="117931" cy="10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032BCA1-8A74-4FAA-ADA1-5A32BEDC7375}"/>
              </a:ext>
            </a:extLst>
          </p:cNvPr>
          <p:cNvSpPr/>
          <p:nvPr/>
        </p:nvSpPr>
        <p:spPr>
          <a:xfrm>
            <a:off x="5945037" y="230638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76F2D29-095E-4E7B-86F1-CC3A6F2BCDDE}"/>
              </a:ext>
            </a:extLst>
          </p:cNvPr>
          <p:cNvSpPr/>
          <p:nvPr/>
        </p:nvSpPr>
        <p:spPr>
          <a:xfrm>
            <a:off x="5015109" y="1652720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759C96E-E540-4C38-B318-654ED03608A1}"/>
              </a:ext>
            </a:extLst>
          </p:cNvPr>
          <p:cNvSpPr/>
          <p:nvPr/>
        </p:nvSpPr>
        <p:spPr>
          <a:xfrm>
            <a:off x="6865704" y="1438061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E0E93EA-67A1-4806-9065-0F2CE0AF5899}"/>
              </a:ext>
            </a:extLst>
          </p:cNvPr>
          <p:cNvSpPr/>
          <p:nvPr/>
        </p:nvSpPr>
        <p:spPr>
          <a:xfrm>
            <a:off x="8171422" y="1307805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C8E597-F67B-4E0E-9F24-256886298960}"/>
              </a:ext>
            </a:extLst>
          </p:cNvPr>
          <p:cNvSpPr/>
          <p:nvPr/>
        </p:nvSpPr>
        <p:spPr>
          <a:xfrm>
            <a:off x="5598415" y="230638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9BDBBC4-B093-49E3-896F-028BC0D8E023}"/>
              </a:ext>
            </a:extLst>
          </p:cNvPr>
          <p:cNvSpPr/>
          <p:nvPr/>
        </p:nvSpPr>
        <p:spPr>
          <a:xfrm>
            <a:off x="6418830" y="2314747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E198063-197A-40C0-B948-12135031FAED}"/>
              </a:ext>
            </a:extLst>
          </p:cNvPr>
          <p:cNvSpPr/>
          <p:nvPr/>
        </p:nvSpPr>
        <p:spPr>
          <a:xfrm>
            <a:off x="5434567" y="1652720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08A2EBA-E463-46DD-9190-27B72DE27420}"/>
              </a:ext>
            </a:extLst>
          </p:cNvPr>
          <p:cNvSpPr/>
          <p:nvPr/>
        </p:nvSpPr>
        <p:spPr>
          <a:xfrm>
            <a:off x="4746414" y="165214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71FE1D4-FEDE-4076-BF98-8560E055C152}"/>
              </a:ext>
            </a:extLst>
          </p:cNvPr>
          <p:cNvSpPr/>
          <p:nvPr/>
        </p:nvSpPr>
        <p:spPr>
          <a:xfrm>
            <a:off x="6039129" y="373645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3C6925D-3713-47E3-8836-E57FA506AFB2}"/>
              </a:ext>
            </a:extLst>
          </p:cNvPr>
          <p:cNvSpPr/>
          <p:nvPr/>
        </p:nvSpPr>
        <p:spPr>
          <a:xfrm>
            <a:off x="6068312" y="5493527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0788906-C829-4BB8-95F5-98A4E503E3B3}"/>
              </a:ext>
            </a:extLst>
          </p:cNvPr>
          <p:cNvSpPr/>
          <p:nvPr/>
        </p:nvSpPr>
        <p:spPr>
          <a:xfrm>
            <a:off x="6054801" y="1983009"/>
            <a:ext cx="117931" cy="1178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D6BBA7F-D8C2-40F8-9D77-F236E4DAAEE8}"/>
              </a:ext>
            </a:extLst>
          </p:cNvPr>
          <p:cNvSpPr txBox="1"/>
          <p:nvPr/>
        </p:nvSpPr>
        <p:spPr>
          <a:xfrm>
            <a:off x="1724431" y="5590943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층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1EEA1E2-9B66-450C-9923-5FAB2F763484}"/>
              </a:ext>
            </a:extLst>
          </p:cNvPr>
          <p:cNvSpPr txBox="1"/>
          <p:nvPr/>
        </p:nvSpPr>
        <p:spPr>
          <a:xfrm>
            <a:off x="1700998" y="373303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층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645077-2560-485F-A4FE-B95888803CA5}"/>
              </a:ext>
            </a:extLst>
          </p:cNvPr>
          <p:cNvSpPr txBox="1"/>
          <p:nvPr/>
        </p:nvSpPr>
        <p:spPr>
          <a:xfrm>
            <a:off x="1688824" y="1818247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층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03A01F9-6506-4829-9250-DD736215D208}"/>
              </a:ext>
            </a:extLst>
          </p:cNvPr>
          <p:cNvCxnSpPr>
            <a:cxnSpLocks/>
          </p:cNvCxnSpPr>
          <p:nvPr/>
        </p:nvCxnSpPr>
        <p:spPr>
          <a:xfrm>
            <a:off x="4786988" y="1051420"/>
            <a:ext cx="0" cy="540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5B780B26-1BDA-4424-B38F-4B3A58D99441}"/>
              </a:ext>
            </a:extLst>
          </p:cNvPr>
          <p:cNvCxnSpPr>
            <a:cxnSpLocks/>
          </p:cNvCxnSpPr>
          <p:nvPr/>
        </p:nvCxnSpPr>
        <p:spPr>
          <a:xfrm>
            <a:off x="5084867" y="1041824"/>
            <a:ext cx="0" cy="540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9A7A8F86-C88D-4267-A459-1AF30CB3E82B}"/>
              </a:ext>
            </a:extLst>
          </p:cNvPr>
          <p:cNvCxnSpPr>
            <a:cxnSpLocks/>
          </p:cNvCxnSpPr>
          <p:nvPr/>
        </p:nvCxnSpPr>
        <p:spPr>
          <a:xfrm>
            <a:off x="5485241" y="1051420"/>
            <a:ext cx="0" cy="540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5A61EF6-5DD8-42C0-AB8D-D45A07F66E62}"/>
              </a:ext>
            </a:extLst>
          </p:cNvPr>
          <p:cNvCxnSpPr>
            <a:cxnSpLocks/>
          </p:cNvCxnSpPr>
          <p:nvPr/>
        </p:nvCxnSpPr>
        <p:spPr>
          <a:xfrm>
            <a:off x="5629261" y="1044410"/>
            <a:ext cx="0" cy="540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3EE600-0B72-4B0A-9C5A-9C5448531A20}"/>
              </a:ext>
            </a:extLst>
          </p:cNvPr>
          <p:cNvCxnSpPr>
            <a:cxnSpLocks/>
          </p:cNvCxnSpPr>
          <p:nvPr/>
        </p:nvCxnSpPr>
        <p:spPr>
          <a:xfrm>
            <a:off x="5964864" y="1041824"/>
            <a:ext cx="0" cy="540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F2CF3FB-17F0-4A2E-B52A-A3103E80E2B9}"/>
              </a:ext>
            </a:extLst>
          </p:cNvPr>
          <p:cNvCxnSpPr>
            <a:cxnSpLocks/>
          </p:cNvCxnSpPr>
          <p:nvPr/>
        </p:nvCxnSpPr>
        <p:spPr>
          <a:xfrm>
            <a:off x="6121932" y="1015075"/>
            <a:ext cx="0" cy="540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FFE35E7-6B75-40CA-AFF1-B04CCDD3F94A}"/>
              </a:ext>
            </a:extLst>
          </p:cNvPr>
          <p:cNvCxnSpPr>
            <a:cxnSpLocks/>
          </p:cNvCxnSpPr>
          <p:nvPr/>
        </p:nvCxnSpPr>
        <p:spPr>
          <a:xfrm>
            <a:off x="6453957" y="1041824"/>
            <a:ext cx="0" cy="540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6E36798-D30D-4324-9950-A9CCDAEF3894}"/>
              </a:ext>
            </a:extLst>
          </p:cNvPr>
          <p:cNvCxnSpPr>
            <a:cxnSpLocks/>
          </p:cNvCxnSpPr>
          <p:nvPr/>
        </p:nvCxnSpPr>
        <p:spPr>
          <a:xfrm>
            <a:off x="6916006" y="1041824"/>
            <a:ext cx="0" cy="540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07AE9B68-F481-4E28-A05D-753231803BB8}"/>
              </a:ext>
            </a:extLst>
          </p:cNvPr>
          <p:cNvCxnSpPr>
            <a:cxnSpLocks/>
          </p:cNvCxnSpPr>
          <p:nvPr/>
        </p:nvCxnSpPr>
        <p:spPr>
          <a:xfrm>
            <a:off x="8231824" y="1041824"/>
            <a:ext cx="0" cy="540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2AFA37DA-62FD-4560-9724-D385A5794A17}"/>
              </a:ext>
            </a:extLst>
          </p:cNvPr>
          <p:cNvSpPr txBox="1"/>
          <p:nvPr/>
        </p:nvSpPr>
        <p:spPr>
          <a:xfrm>
            <a:off x="4098344" y="827565"/>
            <a:ext cx="1296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A</a:t>
            </a:r>
            <a:r>
              <a:rPr lang="ko-KR" altLang="en-US" sz="1000" dirty="0"/>
              <a:t>구역 비상계단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4B6F2F1-4F33-407E-9928-B223913DB31C}"/>
              </a:ext>
            </a:extLst>
          </p:cNvPr>
          <p:cNvSpPr txBox="1"/>
          <p:nvPr/>
        </p:nvSpPr>
        <p:spPr>
          <a:xfrm>
            <a:off x="6340047" y="817817"/>
            <a:ext cx="1296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</a:t>
            </a:r>
            <a:r>
              <a:rPr lang="ko-KR" altLang="en-US" sz="1000" dirty="0"/>
              <a:t>구역 </a:t>
            </a:r>
            <a:r>
              <a:rPr lang="ko-KR" altLang="en-US" sz="1000" dirty="0" err="1"/>
              <a:t>엘레베이터</a:t>
            </a:r>
            <a:endParaRPr lang="ko-KR" altLang="en-US" sz="1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73CC31-83D2-47A6-B3DE-EAA61550FD42}"/>
              </a:ext>
            </a:extLst>
          </p:cNvPr>
          <p:cNvSpPr txBox="1"/>
          <p:nvPr/>
        </p:nvSpPr>
        <p:spPr>
          <a:xfrm>
            <a:off x="7631210" y="817817"/>
            <a:ext cx="1296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E</a:t>
            </a:r>
            <a:r>
              <a:rPr lang="ko-KR" altLang="en-US" sz="1000" dirty="0"/>
              <a:t>구역 비상계단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D785BA-89A8-4637-B585-A6F14DC047E4}"/>
              </a:ext>
            </a:extLst>
          </p:cNvPr>
          <p:cNvSpPr txBox="1"/>
          <p:nvPr/>
        </p:nvSpPr>
        <p:spPr>
          <a:xfrm>
            <a:off x="8269754" y="806518"/>
            <a:ext cx="1296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/>
              <a:t>etc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5797BE2-E8FB-45F5-B221-1387885EFB9C}"/>
              </a:ext>
            </a:extLst>
          </p:cNvPr>
          <p:cNvSpPr txBox="1"/>
          <p:nvPr/>
        </p:nvSpPr>
        <p:spPr>
          <a:xfrm>
            <a:off x="5179631" y="818039"/>
            <a:ext cx="1296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B</a:t>
            </a:r>
            <a:r>
              <a:rPr lang="ko-KR" altLang="en-US" sz="1000" dirty="0"/>
              <a:t>구역 </a:t>
            </a:r>
            <a:r>
              <a:rPr lang="ko-KR" altLang="en-US" sz="1000" dirty="0" err="1"/>
              <a:t>엘레베이터</a:t>
            </a:r>
            <a:endParaRPr lang="ko-KR" altLang="en-US" sz="10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859B85BE-B9EA-4150-875A-A02A5023E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000" y="2117882"/>
            <a:ext cx="2981325" cy="3267075"/>
          </a:xfrm>
          <a:prstGeom prst="rect">
            <a:avLst/>
          </a:pr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4F2BF10-4434-4132-92C5-C1FAB663C9E0}"/>
              </a:ext>
            </a:extLst>
          </p:cNvPr>
          <p:cNvGrpSpPr/>
          <p:nvPr/>
        </p:nvGrpSpPr>
        <p:grpSpPr>
          <a:xfrm>
            <a:off x="278997" y="195028"/>
            <a:ext cx="4057733" cy="3732020"/>
            <a:chOff x="278997" y="195028"/>
            <a:chExt cx="4057733" cy="3732020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111F94A6-7A78-4293-AA03-6624BFBABB79}"/>
                </a:ext>
              </a:extLst>
            </p:cNvPr>
            <p:cNvGrpSpPr/>
            <p:nvPr/>
          </p:nvGrpSpPr>
          <p:grpSpPr>
            <a:xfrm>
              <a:off x="1707484" y="195028"/>
              <a:ext cx="2629246" cy="495303"/>
              <a:chOff x="1707484" y="195028"/>
              <a:chExt cx="2629246" cy="495303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65C14FA-6A77-4D2E-A1EA-699D98F0EC89}"/>
                  </a:ext>
                </a:extLst>
              </p:cNvPr>
              <p:cNvSpPr/>
              <p:nvPr/>
            </p:nvSpPr>
            <p:spPr>
              <a:xfrm>
                <a:off x="1707484" y="195028"/>
                <a:ext cx="26292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spc="300" dirty="0">
                    <a:latin typeface="+mj-lt"/>
                  </a:rPr>
                  <a:t>Graph Modeling</a:t>
                </a:r>
                <a:endParaRPr lang="ko-KR" altLang="en-US" sz="2000" spc="300" dirty="0">
                  <a:latin typeface="+mj-lt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D7D141A-D12B-4ADB-A8FE-25C6C986DE0D}"/>
                  </a:ext>
                </a:extLst>
              </p:cNvPr>
              <p:cNvSpPr/>
              <p:nvPr/>
            </p:nvSpPr>
            <p:spPr>
              <a:xfrm>
                <a:off x="1707484" y="3825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400" spc="-150" dirty="0">
                  <a:latin typeface="+mj-lt"/>
                </a:endParaRPr>
              </a:p>
            </p:txBody>
          </p: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7E65FB7-A814-4DE7-9C5B-C2D2339890A2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2B85F70-B68E-4CC5-8A25-6502528A4B1D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EE13972-796F-4C6B-B9C0-E6025D5CE967}"/>
                </a:ext>
              </a:extLst>
            </p:cNvPr>
            <p:cNvSpPr/>
            <p:nvPr/>
          </p:nvSpPr>
          <p:spPr>
            <a:xfrm>
              <a:off x="296119" y="3190923"/>
              <a:ext cx="11817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Graph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640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9964" y="3230652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9964" y="4109541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16107" y="212756"/>
            <a:ext cx="1686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Algorithm</a:t>
            </a:r>
            <a:endParaRPr lang="ko-KR" altLang="en-US" sz="2000" spc="300" dirty="0">
              <a:latin typeface="+mj-lt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204761" y="3485431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Algorithms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B0D48D-462D-4BEB-B837-77BBBC8D81DA}"/>
              </a:ext>
            </a:extLst>
          </p:cNvPr>
          <p:cNvSpPr/>
          <p:nvPr/>
        </p:nvSpPr>
        <p:spPr>
          <a:xfrm>
            <a:off x="6041564" y="1025973"/>
            <a:ext cx="989051" cy="298976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start</a:t>
            </a:r>
            <a:endParaRPr lang="ko-KR" altLang="en-US" sz="12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F887983-7573-4EB2-BB2F-78E502B4496C}"/>
              </a:ext>
            </a:extLst>
          </p:cNvPr>
          <p:cNvSpPr/>
          <p:nvPr/>
        </p:nvSpPr>
        <p:spPr>
          <a:xfrm>
            <a:off x="6041564" y="6223123"/>
            <a:ext cx="989051" cy="298976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</a:t>
            </a:r>
            <a:endParaRPr lang="ko-KR" altLang="en-US" sz="1200" dirty="0"/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CC2B3C92-214F-4FFF-A5D9-1E886B05EF32}"/>
              </a:ext>
            </a:extLst>
          </p:cNvPr>
          <p:cNvSpPr/>
          <p:nvPr/>
        </p:nvSpPr>
        <p:spPr>
          <a:xfrm>
            <a:off x="6041565" y="1646724"/>
            <a:ext cx="989050" cy="702372"/>
          </a:xfrm>
          <a:prstGeom prst="flowChartDecision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type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7709D1-C0E1-4772-9F9B-75A629CCA21D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>
            <a:off x="6536090" y="1324949"/>
            <a:ext cx="0" cy="321775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24FAB72-CF84-47EF-8DC3-8FFC41DE0F6A}"/>
              </a:ext>
            </a:extLst>
          </p:cNvPr>
          <p:cNvCxnSpPr>
            <a:cxnSpLocks/>
            <a:stCxn id="19" idx="1"/>
            <a:endCxn id="75" idx="3"/>
          </p:cNvCxnSpPr>
          <p:nvPr/>
        </p:nvCxnSpPr>
        <p:spPr>
          <a:xfrm flipH="1" flipV="1">
            <a:off x="4961565" y="1989012"/>
            <a:ext cx="1080000" cy="8898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6DD060D-3635-4965-8147-BD011241E620}"/>
              </a:ext>
            </a:extLst>
          </p:cNvPr>
          <p:cNvSpPr txBox="1"/>
          <p:nvPr/>
        </p:nvSpPr>
        <p:spPr>
          <a:xfrm>
            <a:off x="5111024" y="1582412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수직 </a:t>
            </a:r>
            <a:r>
              <a:rPr lang="en-US" altLang="ko-KR" sz="1050" dirty="0"/>
              <a:t>+ </a:t>
            </a:r>
            <a:r>
              <a:rPr lang="ko-KR" altLang="en-US" sz="1050" dirty="0"/>
              <a:t>수평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이동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CB1A391-66E7-4EE0-8945-35F1585F1F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030615" y="1997910"/>
            <a:ext cx="1080000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A09E767-6025-4C85-A9D0-FBBFC7A19CAB}"/>
              </a:ext>
            </a:extLst>
          </p:cNvPr>
          <p:cNvSpPr txBox="1"/>
          <p:nvPr/>
        </p:nvSpPr>
        <p:spPr>
          <a:xfrm>
            <a:off x="7208977" y="1743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6E2DDD6-5A0B-45C6-B550-68FBC5C19F8A}"/>
              </a:ext>
            </a:extLst>
          </p:cNvPr>
          <p:cNvSpPr/>
          <p:nvPr/>
        </p:nvSpPr>
        <p:spPr>
          <a:xfrm>
            <a:off x="3694922" y="1738675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출발지부터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B1142E2-6D3D-4D15-9272-BB938BBAAEA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 flipH="1">
            <a:off x="4328242" y="2239349"/>
            <a:ext cx="2" cy="379139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80FA782-55EB-421D-AE05-33D8302BC401}"/>
              </a:ext>
            </a:extLst>
          </p:cNvPr>
          <p:cNvSpPr txBox="1"/>
          <p:nvPr/>
        </p:nvSpPr>
        <p:spPr>
          <a:xfrm>
            <a:off x="3604965" y="227083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573BFBE-0536-4106-88EB-410270785527}"/>
              </a:ext>
            </a:extLst>
          </p:cNvPr>
          <p:cNvSpPr/>
          <p:nvPr/>
        </p:nvSpPr>
        <p:spPr>
          <a:xfrm>
            <a:off x="3694920" y="2618488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Elevator</a:t>
            </a:r>
            <a:r>
              <a:rPr lang="ko-KR" altLang="en-US" sz="1200" dirty="0"/>
              <a:t> 확인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021E21A-66E8-4E25-A763-5B9882F8A6C2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4328242" y="3119162"/>
            <a:ext cx="0" cy="319588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9A97197-35CB-4CBB-B00C-803EC51F3658}"/>
              </a:ext>
            </a:extLst>
          </p:cNvPr>
          <p:cNvSpPr/>
          <p:nvPr/>
        </p:nvSpPr>
        <p:spPr>
          <a:xfrm>
            <a:off x="3694920" y="3438750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최단 수직이동</a:t>
            </a:r>
            <a:endParaRPr lang="en-US" altLang="ko-KR" sz="1200" dirty="0"/>
          </a:p>
          <a:p>
            <a:pPr algn="ctr"/>
            <a:r>
              <a:rPr lang="ko-KR" altLang="en-US" sz="1200" dirty="0"/>
              <a:t>탐색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3687C2-50C5-4928-AF69-CF93E4CA3269}"/>
              </a:ext>
            </a:extLst>
          </p:cNvPr>
          <p:cNvSpPr txBox="1"/>
          <p:nvPr/>
        </p:nvSpPr>
        <p:spPr>
          <a:xfrm>
            <a:off x="3604966" y="312497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수직이동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0DB0C09-5A7E-4A25-BA42-077A52727C08}"/>
              </a:ext>
            </a:extLst>
          </p:cNvPr>
          <p:cNvSpPr/>
          <p:nvPr/>
        </p:nvSpPr>
        <p:spPr>
          <a:xfrm>
            <a:off x="3694920" y="4298291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목적지까지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4846876-FF60-4A0E-ADD1-090FF666DDA7}"/>
              </a:ext>
            </a:extLst>
          </p:cNvPr>
          <p:cNvCxnSpPr>
            <a:cxnSpLocks/>
            <a:endCxn id="101" idx="0"/>
          </p:cNvCxnSpPr>
          <p:nvPr/>
        </p:nvCxnSpPr>
        <p:spPr>
          <a:xfrm flipH="1">
            <a:off x="4328242" y="3839414"/>
            <a:ext cx="2" cy="458877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434E205-54BD-4C84-BEE4-C082BBE676D0}"/>
              </a:ext>
            </a:extLst>
          </p:cNvPr>
          <p:cNvSpPr txBox="1"/>
          <p:nvPr/>
        </p:nvSpPr>
        <p:spPr>
          <a:xfrm>
            <a:off x="3604965" y="397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49E2C2-6399-44CF-996D-DF558041773F}"/>
              </a:ext>
            </a:extLst>
          </p:cNvPr>
          <p:cNvCxnSpPr>
            <a:stCxn id="101" idx="2"/>
            <a:endCxn id="54" idx="0"/>
          </p:cNvCxnSpPr>
          <p:nvPr/>
        </p:nvCxnSpPr>
        <p:spPr>
          <a:xfrm rot="16200000" flipH="1">
            <a:off x="4720087" y="4407120"/>
            <a:ext cx="1424158" cy="2207848"/>
          </a:xfrm>
          <a:prstGeom prst="bentConnector3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B800136-768A-4D1B-AD45-3152A43C794A}"/>
              </a:ext>
            </a:extLst>
          </p:cNvPr>
          <p:cNvSpPr/>
          <p:nvPr/>
        </p:nvSpPr>
        <p:spPr>
          <a:xfrm>
            <a:off x="8110614" y="1743624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출발지부터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76D4A37-6BBE-4F92-8F4E-47479E1931C5}"/>
              </a:ext>
            </a:extLst>
          </p:cNvPr>
          <p:cNvCxnSpPr>
            <a:cxnSpLocks/>
            <a:stCxn id="109" idx="2"/>
            <a:endCxn id="117" idx="0"/>
          </p:cNvCxnSpPr>
          <p:nvPr/>
        </p:nvCxnSpPr>
        <p:spPr>
          <a:xfrm flipH="1">
            <a:off x="8743935" y="2244298"/>
            <a:ext cx="1" cy="2060027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395D44F-4B32-419B-8013-2338455969D7}"/>
              </a:ext>
            </a:extLst>
          </p:cNvPr>
          <p:cNvSpPr txBox="1"/>
          <p:nvPr/>
        </p:nvSpPr>
        <p:spPr>
          <a:xfrm>
            <a:off x="8743934" y="3132037"/>
            <a:ext cx="7232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467C023-BB98-46B7-B527-B3E0CF126D8A}"/>
              </a:ext>
            </a:extLst>
          </p:cNvPr>
          <p:cNvSpPr/>
          <p:nvPr/>
        </p:nvSpPr>
        <p:spPr>
          <a:xfrm>
            <a:off x="8110613" y="4304325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목적지까지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2B12D0EB-DEDF-4B35-BF50-C080C5E38454}"/>
              </a:ext>
            </a:extLst>
          </p:cNvPr>
          <p:cNvCxnSpPr>
            <a:cxnSpLocks/>
            <a:stCxn id="117" idx="2"/>
            <a:endCxn id="54" idx="0"/>
          </p:cNvCxnSpPr>
          <p:nvPr/>
        </p:nvCxnSpPr>
        <p:spPr>
          <a:xfrm rot="5400000">
            <a:off x="6930951" y="4410139"/>
            <a:ext cx="1418124" cy="2207845"/>
          </a:xfrm>
          <a:prstGeom prst="bentConnector3">
            <a:avLst>
              <a:gd name="adj1" fmla="val 49342"/>
            </a:avLst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9357D2-8869-443A-9425-749A778313E9}"/>
              </a:ext>
            </a:extLst>
          </p:cNvPr>
          <p:cNvSpPr/>
          <p:nvPr/>
        </p:nvSpPr>
        <p:spPr>
          <a:xfrm>
            <a:off x="6026454" y="3245434"/>
            <a:ext cx="1492848" cy="479994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다익스트라</a:t>
            </a:r>
            <a:r>
              <a:rPr lang="ko-KR" altLang="en-US" sz="1200" dirty="0"/>
              <a:t> </a:t>
            </a:r>
            <a:r>
              <a:rPr lang="en-US" altLang="ko-KR" sz="1200" dirty="0"/>
              <a:t>Algorithm</a:t>
            </a:r>
            <a:r>
              <a:rPr lang="ko-KR" altLang="en-US" sz="1200" dirty="0"/>
              <a:t>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395031-B7BB-4B3A-91EE-1DA6375D0DDD}"/>
              </a:ext>
            </a:extLst>
          </p:cNvPr>
          <p:cNvCxnSpPr>
            <a:stCxn id="92" idx="3"/>
          </p:cNvCxnSpPr>
          <p:nvPr/>
        </p:nvCxnSpPr>
        <p:spPr>
          <a:xfrm>
            <a:off x="7519302" y="3485431"/>
            <a:ext cx="1224632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4ADBD5-549D-4A75-82DA-6CD80E3A0760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5206482" y="3485431"/>
            <a:ext cx="819972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E2AF7FA-6C9A-4E1E-B09F-63CD5E865555}"/>
              </a:ext>
            </a:extLst>
          </p:cNvPr>
          <p:cNvCxnSpPr>
            <a:cxnSpLocks/>
            <a:stCxn id="88" idx="3"/>
            <a:endCxn id="105" idx="3"/>
          </p:cNvCxnSpPr>
          <p:nvPr/>
        </p:nvCxnSpPr>
        <p:spPr>
          <a:xfrm>
            <a:off x="4328240" y="2397796"/>
            <a:ext cx="12700" cy="1706656"/>
          </a:xfrm>
          <a:prstGeom prst="bentConnector3">
            <a:avLst>
              <a:gd name="adj1" fmla="val 7016323"/>
            </a:avLst>
          </a:prstGeom>
          <a:ln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5C38863-BDF7-4AE1-94B4-DE66EEC1427A}"/>
              </a:ext>
            </a:extLst>
          </p:cNvPr>
          <p:cNvCxnSpPr>
            <a:stCxn id="99" idx="3"/>
          </p:cNvCxnSpPr>
          <p:nvPr/>
        </p:nvCxnSpPr>
        <p:spPr>
          <a:xfrm flipV="1">
            <a:off x="4328241" y="3245434"/>
            <a:ext cx="878241" cy="6497"/>
          </a:xfrm>
          <a:prstGeom prst="line">
            <a:avLst/>
          </a:prstGeom>
          <a:ln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2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16107" y="212756"/>
            <a:ext cx="4131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Algorithm(Data Structure)</a:t>
            </a:r>
            <a:endParaRPr lang="ko-KR" altLang="en-US" sz="2000" spc="300" dirty="0">
              <a:latin typeface="+mj-lt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9357D2-8869-443A-9425-749A778313E9}"/>
              </a:ext>
            </a:extLst>
          </p:cNvPr>
          <p:cNvSpPr/>
          <p:nvPr/>
        </p:nvSpPr>
        <p:spPr>
          <a:xfrm>
            <a:off x="7884408" y="6130745"/>
            <a:ext cx="989051" cy="47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  <a:r>
              <a:rPr lang="en-US" altLang="ko-KR" sz="1200" dirty="0"/>
              <a:t>  &lt;Array&gt;</a:t>
            </a:r>
            <a:endParaRPr lang="ko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6DE86E-27A0-4BDC-B28C-53A9BE000E47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7030615" y="6370742"/>
            <a:ext cx="853793" cy="1869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AAA800-C1B9-4363-9F6E-95EC76825A93}"/>
              </a:ext>
            </a:extLst>
          </p:cNvPr>
          <p:cNvSpPr/>
          <p:nvPr/>
        </p:nvSpPr>
        <p:spPr>
          <a:xfrm>
            <a:off x="9541991" y="6130745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A1638C-E69E-45B1-8960-147B3E4BB9E0}"/>
              </a:ext>
            </a:extLst>
          </p:cNvPr>
          <p:cNvSpPr/>
          <p:nvPr/>
        </p:nvSpPr>
        <p:spPr>
          <a:xfrm>
            <a:off x="10161325" y="6130745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D687BE-864E-43DF-957C-2A91766197C1}"/>
              </a:ext>
            </a:extLst>
          </p:cNvPr>
          <p:cNvSpPr/>
          <p:nvPr/>
        </p:nvSpPr>
        <p:spPr>
          <a:xfrm>
            <a:off x="10780659" y="6130745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462ED7-6D20-4C38-A3C2-F49F58697D9C}"/>
              </a:ext>
            </a:extLst>
          </p:cNvPr>
          <p:cNvSpPr/>
          <p:nvPr/>
        </p:nvSpPr>
        <p:spPr>
          <a:xfrm>
            <a:off x="8922657" y="6130745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Start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750664-8B01-496F-8267-EAD2D9729B62}"/>
              </a:ext>
            </a:extLst>
          </p:cNvPr>
          <p:cNvSpPr/>
          <p:nvPr/>
        </p:nvSpPr>
        <p:spPr>
          <a:xfrm>
            <a:off x="11399993" y="6130745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End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AFB8754-065B-4E61-A9D8-E0E49AD8FD56}"/>
              </a:ext>
            </a:extLst>
          </p:cNvPr>
          <p:cNvSpPr/>
          <p:nvPr/>
        </p:nvSpPr>
        <p:spPr>
          <a:xfrm>
            <a:off x="6041564" y="1025973"/>
            <a:ext cx="989051" cy="298976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start</a:t>
            </a:r>
            <a:endParaRPr lang="ko-KR" altLang="en-US" sz="12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41412DE-2D59-483A-863D-5ED432C51270}"/>
              </a:ext>
            </a:extLst>
          </p:cNvPr>
          <p:cNvSpPr/>
          <p:nvPr/>
        </p:nvSpPr>
        <p:spPr>
          <a:xfrm>
            <a:off x="6041564" y="6223123"/>
            <a:ext cx="989051" cy="298976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</a:t>
            </a:r>
            <a:endParaRPr lang="ko-KR" altLang="en-US" sz="1200" dirty="0"/>
          </a:p>
        </p:txBody>
      </p:sp>
      <p:sp>
        <p:nvSpPr>
          <p:cNvPr id="64" name="순서도: 판단 63">
            <a:extLst>
              <a:ext uri="{FF2B5EF4-FFF2-40B4-BE49-F238E27FC236}">
                <a16:creationId xmlns:a16="http://schemas.microsoft.com/office/drawing/2014/main" id="{62F114BD-5F62-496A-B5B8-74EE4CED434D}"/>
              </a:ext>
            </a:extLst>
          </p:cNvPr>
          <p:cNvSpPr/>
          <p:nvPr/>
        </p:nvSpPr>
        <p:spPr>
          <a:xfrm>
            <a:off x="6041565" y="1646724"/>
            <a:ext cx="989050" cy="702372"/>
          </a:xfrm>
          <a:prstGeom prst="flowChartDecision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type</a:t>
            </a:r>
            <a:endParaRPr lang="ko-KR" altLang="en-US" sz="12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03732F-AD18-4046-B230-AF38B67D7EC4}"/>
              </a:ext>
            </a:extLst>
          </p:cNvPr>
          <p:cNvCxnSpPr>
            <a:stCxn id="62" idx="2"/>
            <a:endCxn id="64" idx="0"/>
          </p:cNvCxnSpPr>
          <p:nvPr/>
        </p:nvCxnSpPr>
        <p:spPr>
          <a:xfrm>
            <a:off x="6536090" y="1324949"/>
            <a:ext cx="0" cy="321775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37FC409-8A22-43AB-99C1-FEFC3A657961}"/>
              </a:ext>
            </a:extLst>
          </p:cNvPr>
          <p:cNvCxnSpPr>
            <a:cxnSpLocks/>
            <a:stCxn id="64" idx="1"/>
            <a:endCxn id="71" idx="3"/>
          </p:cNvCxnSpPr>
          <p:nvPr/>
        </p:nvCxnSpPr>
        <p:spPr>
          <a:xfrm flipH="1" flipV="1">
            <a:off x="4961565" y="1989012"/>
            <a:ext cx="1080000" cy="8898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7EE6A6B-1A39-458B-B2F6-74A3489BC892}"/>
              </a:ext>
            </a:extLst>
          </p:cNvPr>
          <p:cNvSpPr txBox="1"/>
          <p:nvPr/>
        </p:nvSpPr>
        <p:spPr>
          <a:xfrm>
            <a:off x="5111024" y="1582412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수직 </a:t>
            </a:r>
            <a:r>
              <a:rPr lang="en-US" altLang="ko-KR" sz="1050" dirty="0"/>
              <a:t>+ </a:t>
            </a:r>
            <a:r>
              <a:rPr lang="ko-KR" altLang="en-US" sz="1050" dirty="0"/>
              <a:t>수평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이동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44BDBB5-AF02-4D88-B24E-3E2C3EC575BE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030615" y="1997910"/>
            <a:ext cx="1080000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A691B6A-FC0A-4584-AA29-BCBE412642F2}"/>
              </a:ext>
            </a:extLst>
          </p:cNvPr>
          <p:cNvSpPr txBox="1"/>
          <p:nvPr/>
        </p:nvSpPr>
        <p:spPr>
          <a:xfrm>
            <a:off x="7208977" y="1743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66233FE-CBDD-4CFA-BF82-66EC347DFFBA}"/>
              </a:ext>
            </a:extLst>
          </p:cNvPr>
          <p:cNvSpPr/>
          <p:nvPr/>
        </p:nvSpPr>
        <p:spPr>
          <a:xfrm>
            <a:off x="3694922" y="1738675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출발지부터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25B0BFF-67AD-4195-8AB0-F753DD6F4674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 flipH="1">
            <a:off x="4328242" y="2239349"/>
            <a:ext cx="2" cy="379139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AE298F1-82A4-43B4-901E-6E037665B821}"/>
              </a:ext>
            </a:extLst>
          </p:cNvPr>
          <p:cNvSpPr txBox="1"/>
          <p:nvPr/>
        </p:nvSpPr>
        <p:spPr>
          <a:xfrm>
            <a:off x="3604965" y="227083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042109D-178C-4CA5-A215-6B643907874A}"/>
              </a:ext>
            </a:extLst>
          </p:cNvPr>
          <p:cNvSpPr/>
          <p:nvPr/>
        </p:nvSpPr>
        <p:spPr>
          <a:xfrm>
            <a:off x="3694920" y="2618488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Elevator</a:t>
            </a:r>
            <a:r>
              <a:rPr lang="ko-KR" altLang="en-US" sz="1200" dirty="0"/>
              <a:t> 확인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F1AB275-F686-4E9D-9A19-55627ADFB8F8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>
            <a:off x="4328242" y="3119162"/>
            <a:ext cx="0" cy="319588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86FBC11-2CEB-4509-887B-72558A0E2E7E}"/>
              </a:ext>
            </a:extLst>
          </p:cNvPr>
          <p:cNvSpPr/>
          <p:nvPr/>
        </p:nvSpPr>
        <p:spPr>
          <a:xfrm>
            <a:off x="3694920" y="3438750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최단 수직이동</a:t>
            </a:r>
            <a:endParaRPr lang="en-US" altLang="ko-KR" sz="1200" dirty="0"/>
          </a:p>
          <a:p>
            <a:pPr algn="ctr"/>
            <a:r>
              <a:rPr lang="ko-KR" altLang="en-US" sz="1200" dirty="0"/>
              <a:t>탐색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B8775F-6CD1-49D5-88D4-55966269930B}"/>
              </a:ext>
            </a:extLst>
          </p:cNvPr>
          <p:cNvSpPr txBox="1"/>
          <p:nvPr/>
        </p:nvSpPr>
        <p:spPr>
          <a:xfrm>
            <a:off x="3604966" y="312497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수직이동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19C109B-95D6-46A4-9BA1-6A5D6AD21521}"/>
              </a:ext>
            </a:extLst>
          </p:cNvPr>
          <p:cNvSpPr/>
          <p:nvPr/>
        </p:nvSpPr>
        <p:spPr>
          <a:xfrm>
            <a:off x="3694920" y="4298291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목적지까지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38EAA6-144C-410D-8A63-8756440C0651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4328242" y="3839414"/>
            <a:ext cx="2" cy="458877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D51F49A-6368-4739-B352-A3A4B5C87660}"/>
              </a:ext>
            </a:extLst>
          </p:cNvPr>
          <p:cNvSpPr txBox="1"/>
          <p:nvPr/>
        </p:nvSpPr>
        <p:spPr>
          <a:xfrm>
            <a:off x="3604965" y="397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A746BD3-CFA4-449B-AC96-A4994CFE46F3}"/>
              </a:ext>
            </a:extLst>
          </p:cNvPr>
          <p:cNvCxnSpPr>
            <a:stCxn id="81" idx="2"/>
            <a:endCxn id="63" idx="0"/>
          </p:cNvCxnSpPr>
          <p:nvPr/>
        </p:nvCxnSpPr>
        <p:spPr>
          <a:xfrm rot="16200000" flipH="1">
            <a:off x="4720087" y="4407120"/>
            <a:ext cx="1424158" cy="2207848"/>
          </a:xfrm>
          <a:prstGeom prst="bentConnector3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8B66F87-EC76-4E8E-9FF9-83D2849A21B2}"/>
              </a:ext>
            </a:extLst>
          </p:cNvPr>
          <p:cNvSpPr/>
          <p:nvPr/>
        </p:nvSpPr>
        <p:spPr>
          <a:xfrm>
            <a:off x="8110614" y="1743624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출발지부터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631D59D-5B54-4236-8498-B627EE8AD3C8}"/>
              </a:ext>
            </a:extLst>
          </p:cNvPr>
          <p:cNvCxnSpPr>
            <a:cxnSpLocks/>
            <a:stCxn id="86" idx="2"/>
            <a:endCxn id="93" idx="0"/>
          </p:cNvCxnSpPr>
          <p:nvPr/>
        </p:nvCxnSpPr>
        <p:spPr>
          <a:xfrm flipH="1">
            <a:off x="8743935" y="2244298"/>
            <a:ext cx="1" cy="2060027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EA83E43-2EDA-4720-8732-BEAFD94A99E1}"/>
              </a:ext>
            </a:extLst>
          </p:cNvPr>
          <p:cNvSpPr txBox="1"/>
          <p:nvPr/>
        </p:nvSpPr>
        <p:spPr>
          <a:xfrm>
            <a:off x="8743934" y="3132037"/>
            <a:ext cx="7232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수평이동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8777FAB-01EB-4655-A46E-5D136802B535}"/>
              </a:ext>
            </a:extLst>
          </p:cNvPr>
          <p:cNvSpPr/>
          <p:nvPr/>
        </p:nvSpPr>
        <p:spPr>
          <a:xfrm>
            <a:off x="8110613" y="4304325"/>
            <a:ext cx="1266643" cy="500674"/>
          </a:xfrm>
          <a:prstGeom prst="round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목적지까지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수평 이동 탐색</a:t>
            </a: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D1C28A77-5D7A-4CEB-9C13-71E491E98DB9}"/>
              </a:ext>
            </a:extLst>
          </p:cNvPr>
          <p:cNvCxnSpPr>
            <a:cxnSpLocks/>
            <a:stCxn id="93" idx="2"/>
            <a:endCxn id="63" idx="0"/>
          </p:cNvCxnSpPr>
          <p:nvPr/>
        </p:nvCxnSpPr>
        <p:spPr>
          <a:xfrm rot="5400000">
            <a:off x="6930951" y="4410139"/>
            <a:ext cx="1418124" cy="2207845"/>
          </a:xfrm>
          <a:prstGeom prst="bentConnector3">
            <a:avLst>
              <a:gd name="adj1" fmla="val 49342"/>
            </a:avLst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E4A0E5-99BE-4A8C-B8B3-17AB1F148C50}"/>
              </a:ext>
            </a:extLst>
          </p:cNvPr>
          <p:cNvSpPr/>
          <p:nvPr/>
        </p:nvSpPr>
        <p:spPr>
          <a:xfrm>
            <a:off x="6026454" y="3245434"/>
            <a:ext cx="1492848" cy="479994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다익스트라</a:t>
            </a:r>
            <a:r>
              <a:rPr lang="ko-KR" altLang="en-US" sz="1200" dirty="0"/>
              <a:t> </a:t>
            </a:r>
            <a:r>
              <a:rPr lang="en-US" altLang="ko-KR" sz="1200" dirty="0"/>
              <a:t>Algorithm</a:t>
            </a:r>
            <a:r>
              <a:rPr lang="ko-KR" altLang="en-US" sz="1200" dirty="0"/>
              <a:t> 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04B60CC5-F61C-4FC1-A3A4-213A2DC26A82}"/>
              </a:ext>
            </a:extLst>
          </p:cNvPr>
          <p:cNvCxnSpPr>
            <a:stCxn id="97" idx="3"/>
          </p:cNvCxnSpPr>
          <p:nvPr/>
        </p:nvCxnSpPr>
        <p:spPr>
          <a:xfrm>
            <a:off x="7519302" y="3485431"/>
            <a:ext cx="1224632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8FBF877-F885-4225-913D-D1CC7E8D004E}"/>
              </a:ext>
            </a:extLst>
          </p:cNvPr>
          <p:cNvCxnSpPr>
            <a:cxnSpLocks/>
            <a:stCxn id="97" idx="1"/>
          </p:cNvCxnSpPr>
          <p:nvPr/>
        </p:nvCxnSpPr>
        <p:spPr>
          <a:xfrm flipH="1">
            <a:off x="5206482" y="3485431"/>
            <a:ext cx="819972" cy="0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3F9C1DB5-4A7F-4CDF-85B7-90AAB5ED2B0E}"/>
              </a:ext>
            </a:extLst>
          </p:cNvPr>
          <p:cNvCxnSpPr>
            <a:cxnSpLocks/>
            <a:stCxn id="73" idx="3"/>
            <a:endCxn id="83" idx="3"/>
          </p:cNvCxnSpPr>
          <p:nvPr/>
        </p:nvCxnSpPr>
        <p:spPr>
          <a:xfrm>
            <a:off x="4328240" y="2397796"/>
            <a:ext cx="12700" cy="1706656"/>
          </a:xfrm>
          <a:prstGeom prst="bentConnector3">
            <a:avLst>
              <a:gd name="adj1" fmla="val 7016323"/>
            </a:avLst>
          </a:prstGeom>
          <a:ln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8C70475-59F1-4863-99E7-9EE9E3126399}"/>
              </a:ext>
            </a:extLst>
          </p:cNvPr>
          <p:cNvCxnSpPr>
            <a:stCxn id="80" idx="3"/>
          </p:cNvCxnSpPr>
          <p:nvPr/>
        </p:nvCxnSpPr>
        <p:spPr>
          <a:xfrm flipV="1">
            <a:off x="4328241" y="3245434"/>
            <a:ext cx="878241" cy="6497"/>
          </a:xfrm>
          <a:prstGeom prst="line">
            <a:avLst/>
          </a:prstGeom>
          <a:ln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8290D2-3592-45E6-86BA-D2D0A5814577}"/>
              </a:ext>
            </a:extLst>
          </p:cNvPr>
          <p:cNvSpPr/>
          <p:nvPr/>
        </p:nvSpPr>
        <p:spPr>
          <a:xfrm>
            <a:off x="7637092" y="3170197"/>
            <a:ext cx="989051" cy="2781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Hash Map</a:t>
            </a:r>
            <a:endParaRPr lang="ko-KR" altLang="en-US" sz="12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F5A6D2-ECDD-45B3-BD1D-17CE04E22A35}"/>
              </a:ext>
            </a:extLst>
          </p:cNvPr>
          <p:cNvSpPr/>
          <p:nvPr/>
        </p:nvSpPr>
        <p:spPr>
          <a:xfrm>
            <a:off x="5275630" y="2715345"/>
            <a:ext cx="989051" cy="2781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Hash Map</a:t>
            </a:r>
            <a:endParaRPr lang="ko-KR" altLang="en-US" sz="12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2BE08EB-AC1C-4082-AF46-39CAA1E2020C}"/>
              </a:ext>
            </a:extLst>
          </p:cNvPr>
          <p:cNvSpPr/>
          <p:nvPr/>
        </p:nvSpPr>
        <p:spPr>
          <a:xfrm>
            <a:off x="7570614" y="931108"/>
            <a:ext cx="989052" cy="47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강의실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&lt;Array&gt;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AA19062-053C-413D-916B-7E1ECF7544D9}"/>
              </a:ext>
            </a:extLst>
          </p:cNvPr>
          <p:cNvCxnSpPr>
            <a:cxnSpLocks/>
            <a:stCxn id="108" idx="1"/>
            <a:endCxn id="62" idx="3"/>
          </p:cNvCxnSpPr>
          <p:nvPr/>
        </p:nvCxnSpPr>
        <p:spPr>
          <a:xfrm flipH="1">
            <a:off x="7030615" y="1171105"/>
            <a:ext cx="539999" cy="4356"/>
          </a:xfrm>
          <a:prstGeom prst="straightConnector1">
            <a:avLst/>
          </a:prstGeom>
          <a:ln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441CFA-BCAD-49F1-8010-7E90A62154A9}"/>
              </a:ext>
            </a:extLst>
          </p:cNvPr>
          <p:cNvSpPr/>
          <p:nvPr/>
        </p:nvSpPr>
        <p:spPr>
          <a:xfrm>
            <a:off x="8611108" y="927323"/>
            <a:ext cx="575045" cy="4799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Start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6CC18C6-DD40-4CAB-9D88-07AC252C75CF}"/>
              </a:ext>
            </a:extLst>
          </p:cNvPr>
          <p:cNvSpPr/>
          <p:nvPr/>
        </p:nvSpPr>
        <p:spPr>
          <a:xfrm>
            <a:off x="9864082" y="925045"/>
            <a:ext cx="575045" cy="492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End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241E4C4-CFB5-4E2C-A858-E3A9C1401F1B}"/>
              </a:ext>
            </a:extLst>
          </p:cNvPr>
          <p:cNvSpPr/>
          <p:nvPr/>
        </p:nvSpPr>
        <p:spPr>
          <a:xfrm>
            <a:off x="9237595" y="925045"/>
            <a:ext cx="575045" cy="492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Way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8354C5D-1C81-4717-A645-D6CC89584E93}"/>
              </a:ext>
            </a:extLst>
          </p:cNvPr>
          <p:cNvSpPr/>
          <p:nvPr/>
        </p:nvSpPr>
        <p:spPr>
          <a:xfrm>
            <a:off x="2667949" y="3138855"/>
            <a:ext cx="989051" cy="2781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Linked</a:t>
            </a:r>
            <a:r>
              <a:rPr lang="ko-KR" altLang="en-US" sz="1200" dirty="0"/>
              <a:t> </a:t>
            </a:r>
            <a:r>
              <a:rPr lang="en-US" altLang="ko-KR" sz="1200" dirty="0"/>
              <a:t>List</a:t>
            </a:r>
            <a:endParaRPr lang="ko-KR" altLang="en-US" sz="1200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0A5DBE-8C5B-4E03-BDD2-AFA747D548BE}"/>
              </a:ext>
            </a:extLst>
          </p:cNvPr>
          <p:cNvCxnSpPr/>
          <p:nvPr/>
        </p:nvCxnSpPr>
        <p:spPr>
          <a:xfrm>
            <a:off x="249964" y="3230652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2D5B939-F7F3-4948-A98F-76F0A7555E96}"/>
              </a:ext>
            </a:extLst>
          </p:cNvPr>
          <p:cNvCxnSpPr/>
          <p:nvPr/>
        </p:nvCxnSpPr>
        <p:spPr>
          <a:xfrm>
            <a:off x="249964" y="4109541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D0B112-74A2-42D6-B7CB-ABD6B03DE29E}"/>
              </a:ext>
            </a:extLst>
          </p:cNvPr>
          <p:cNvSpPr/>
          <p:nvPr/>
        </p:nvSpPr>
        <p:spPr>
          <a:xfrm>
            <a:off x="204761" y="3485431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04445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Horizontal Algorithm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DD5E49-3FDC-4350-A3E5-1C92F4349A63}"/>
              </a:ext>
            </a:extLst>
          </p:cNvPr>
          <p:cNvGrpSpPr/>
          <p:nvPr/>
        </p:nvGrpSpPr>
        <p:grpSpPr>
          <a:xfrm>
            <a:off x="2082022" y="1408416"/>
            <a:ext cx="1014678" cy="923330"/>
            <a:chOff x="2074383" y="3038214"/>
            <a:chExt cx="1593049" cy="142563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05B8867-25B2-4A33-BE1C-D75D2E0500C3}"/>
                </a:ext>
              </a:extLst>
            </p:cNvPr>
            <p:cNvSpPr/>
            <p:nvPr/>
          </p:nvSpPr>
          <p:spPr>
            <a:xfrm>
              <a:off x="2228027" y="3038214"/>
              <a:ext cx="1439405" cy="14256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0219C3-298F-4C4E-BC63-133AE39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383" y="3086120"/>
              <a:ext cx="1273887" cy="127388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AF0624-E805-442C-BAE6-9B87D7F0DFE3}"/>
              </a:ext>
            </a:extLst>
          </p:cNvPr>
          <p:cNvSpPr txBox="1"/>
          <p:nvPr/>
        </p:nvSpPr>
        <p:spPr>
          <a:xfrm>
            <a:off x="3371908" y="1408416"/>
            <a:ext cx="9030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다익스트라</a:t>
            </a:r>
            <a:r>
              <a:rPr lang="en-US" altLang="ko-KR" dirty="0"/>
              <a:t>(</a:t>
            </a:r>
            <a:r>
              <a:rPr lang="en-US" altLang="ko-KR" dirty="0" err="1"/>
              <a:t>Dijsktra</a:t>
            </a:r>
            <a:r>
              <a:rPr lang="en-US" altLang="ko-KR" dirty="0"/>
              <a:t>)</a:t>
            </a:r>
            <a:r>
              <a:rPr lang="ko-KR" altLang="en-US" dirty="0"/>
              <a:t> 알고리즘을 이용한 같은 층 노드간 거리 계산 및 경로 출력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같은 층 그래프에서 알고리즘 실행</a:t>
            </a:r>
            <a:r>
              <a:rPr lang="en-US" altLang="ko-KR" dirty="0"/>
              <a:t>.</a:t>
            </a:r>
          </a:p>
        </p:txBody>
      </p: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EBD2A5F-904E-4797-BF17-1244E19DA098}"/>
              </a:ext>
            </a:extLst>
          </p:cNvPr>
          <p:cNvSpPr/>
          <p:nvPr/>
        </p:nvSpPr>
        <p:spPr>
          <a:xfrm>
            <a:off x="3307980" y="1997910"/>
            <a:ext cx="4495742" cy="5903100"/>
          </a:xfrm>
          <a:prstGeom prst="snip2Diag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1816D1-B5B6-4D8A-BDC1-FD75A9539859}"/>
              </a:ext>
            </a:extLst>
          </p:cNvPr>
          <p:cNvSpPr/>
          <p:nvPr/>
        </p:nvSpPr>
        <p:spPr>
          <a:xfrm>
            <a:off x="5505555" y="4354681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92668C-ABEC-45B6-8108-96D2B4BF181E}"/>
              </a:ext>
            </a:extLst>
          </p:cNvPr>
          <p:cNvSpPr/>
          <p:nvPr/>
        </p:nvSpPr>
        <p:spPr>
          <a:xfrm>
            <a:off x="4376377" y="4377176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81DE2F5-4528-40E2-8544-4274AF80EE62}"/>
              </a:ext>
            </a:extLst>
          </p:cNvPr>
          <p:cNvSpPr/>
          <p:nvPr/>
        </p:nvSpPr>
        <p:spPr>
          <a:xfrm>
            <a:off x="5254598" y="4062590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ED22FDE-4ABE-47C9-BF54-BB0F7A188EB9}"/>
              </a:ext>
            </a:extLst>
          </p:cNvPr>
          <p:cNvSpPr/>
          <p:nvPr/>
        </p:nvSpPr>
        <p:spPr>
          <a:xfrm>
            <a:off x="4930230" y="4327911"/>
            <a:ext cx="298266" cy="3082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367502-B7D2-482E-9ED5-272EEAF62070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4594491" y="4482038"/>
            <a:ext cx="335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3DDFB60-1CEA-4D1C-BEDB-86A96641763A}"/>
              </a:ext>
            </a:extLst>
          </p:cNvPr>
          <p:cNvCxnSpPr>
            <a:cxnSpLocks/>
            <a:stCxn id="30" idx="7"/>
            <a:endCxn id="29" idx="3"/>
          </p:cNvCxnSpPr>
          <p:nvPr/>
        </p:nvCxnSpPr>
        <p:spPr>
          <a:xfrm flipV="1">
            <a:off x="5184816" y="4241601"/>
            <a:ext cx="101724" cy="131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B873737-51AF-4B2F-96D4-403D1CB18C26}"/>
              </a:ext>
            </a:extLst>
          </p:cNvPr>
          <p:cNvCxnSpPr>
            <a:cxnSpLocks/>
            <a:stCxn id="30" idx="6"/>
            <a:endCxn id="24" idx="2"/>
          </p:cNvCxnSpPr>
          <p:nvPr/>
        </p:nvCxnSpPr>
        <p:spPr>
          <a:xfrm flipV="1">
            <a:off x="5228496" y="4459543"/>
            <a:ext cx="277059" cy="2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6">
            <a:extLst>
              <a:ext uri="{FF2B5EF4-FFF2-40B4-BE49-F238E27FC236}">
                <a16:creationId xmlns:a16="http://schemas.microsoft.com/office/drawing/2014/main" id="{B008C8D8-C90E-49E9-B9B7-214619AB715F}"/>
              </a:ext>
            </a:extLst>
          </p:cNvPr>
          <p:cNvSpPr txBox="1"/>
          <p:nvPr/>
        </p:nvSpPr>
        <p:spPr>
          <a:xfrm>
            <a:off x="7434586" y="4431866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2F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9091DE6-465E-440F-966A-17FBB9D583D8}"/>
              </a:ext>
            </a:extLst>
          </p:cNvPr>
          <p:cNvSpPr/>
          <p:nvPr/>
        </p:nvSpPr>
        <p:spPr>
          <a:xfrm>
            <a:off x="9023390" y="3038754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Box 68">
            <a:extLst>
              <a:ext uri="{FF2B5EF4-FFF2-40B4-BE49-F238E27FC236}">
                <a16:creationId xmlns:a16="http://schemas.microsoft.com/office/drawing/2014/main" id="{A656117B-2C46-4E46-BB4E-C2A409E9ED5F}"/>
              </a:ext>
            </a:extLst>
          </p:cNvPr>
          <p:cNvSpPr txBox="1"/>
          <p:nvPr/>
        </p:nvSpPr>
        <p:spPr>
          <a:xfrm>
            <a:off x="8837864" y="2930697"/>
            <a:ext cx="306738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     : </a:t>
            </a:r>
            <a:r>
              <a:rPr lang="ko-KR" altLang="en-US" dirty="0"/>
              <a:t>그냥 장소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: </a:t>
            </a:r>
            <a:r>
              <a:rPr lang="ko-KR" altLang="en-US" dirty="0"/>
              <a:t>층간 이동 가능 장소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: </a:t>
            </a:r>
            <a:r>
              <a:rPr lang="ko-KR" altLang="en-US" dirty="0"/>
              <a:t>장소 사이 소요 시간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04C913-9CAF-4AAB-8F18-6ACDEA4D7BCD}"/>
              </a:ext>
            </a:extLst>
          </p:cNvPr>
          <p:cNvSpPr/>
          <p:nvPr/>
        </p:nvSpPr>
        <p:spPr>
          <a:xfrm>
            <a:off x="9023390" y="3581042"/>
            <a:ext cx="218114" cy="2097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A0C4977-0917-4918-9F96-7B9C0C562359}"/>
              </a:ext>
            </a:extLst>
          </p:cNvPr>
          <p:cNvCxnSpPr>
            <a:cxnSpLocks/>
          </p:cNvCxnSpPr>
          <p:nvPr/>
        </p:nvCxnSpPr>
        <p:spPr>
          <a:xfrm flipV="1">
            <a:off x="9010076" y="4105574"/>
            <a:ext cx="258062" cy="249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EDF5C3B-0DF4-49D8-987F-5914E012E761}"/>
              </a:ext>
            </a:extLst>
          </p:cNvPr>
          <p:cNvSpPr/>
          <p:nvPr/>
        </p:nvSpPr>
        <p:spPr>
          <a:xfrm>
            <a:off x="4641800" y="4062590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0E6B504-729E-4B49-BC83-C6DCC1A88DD5}"/>
              </a:ext>
            </a:extLst>
          </p:cNvPr>
          <p:cNvCxnSpPr>
            <a:cxnSpLocks/>
            <a:stCxn id="41" idx="5"/>
            <a:endCxn id="30" idx="1"/>
          </p:cNvCxnSpPr>
          <p:nvPr/>
        </p:nvCxnSpPr>
        <p:spPr>
          <a:xfrm>
            <a:off x="4827972" y="4241601"/>
            <a:ext cx="145938" cy="131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9ECFFA89-A64A-4456-A29E-21C3FE60CDB0}"/>
              </a:ext>
            </a:extLst>
          </p:cNvPr>
          <p:cNvSpPr/>
          <p:nvPr/>
        </p:nvSpPr>
        <p:spPr>
          <a:xfrm>
            <a:off x="4609858" y="4693076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E6BE33C-99FA-4C21-8E87-2EFFE8D1A836}"/>
              </a:ext>
            </a:extLst>
          </p:cNvPr>
          <p:cNvCxnSpPr>
            <a:cxnSpLocks/>
            <a:stCxn id="43" idx="7"/>
            <a:endCxn id="30" idx="3"/>
          </p:cNvCxnSpPr>
          <p:nvPr/>
        </p:nvCxnSpPr>
        <p:spPr>
          <a:xfrm flipV="1">
            <a:off x="4796030" y="4591022"/>
            <a:ext cx="177880" cy="132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5C6335AF-DD9C-4852-AC59-6C98C2575D19}"/>
              </a:ext>
            </a:extLst>
          </p:cNvPr>
          <p:cNvSpPr/>
          <p:nvPr/>
        </p:nvSpPr>
        <p:spPr>
          <a:xfrm>
            <a:off x="5287441" y="4693076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6C1BA09-16FA-4B9A-BC01-8ABEA5E38854}"/>
              </a:ext>
            </a:extLst>
          </p:cNvPr>
          <p:cNvCxnSpPr>
            <a:cxnSpLocks/>
            <a:stCxn id="45" idx="1"/>
            <a:endCxn id="30" idx="5"/>
          </p:cNvCxnSpPr>
          <p:nvPr/>
        </p:nvCxnSpPr>
        <p:spPr>
          <a:xfrm flipH="1" flipV="1">
            <a:off x="5184816" y="4591022"/>
            <a:ext cx="134567" cy="132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9C73987F-E174-4D76-8688-93DD2D13CF1A}"/>
              </a:ext>
            </a:extLst>
          </p:cNvPr>
          <p:cNvSpPr/>
          <p:nvPr/>
        </p:nvSpPr>
        <p:spPr>
          <a:xfrm>
            <a:off x="5050712" y="5185086"/>
            <a:ext cx="298266" cy="3082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D309720-D877-4480-8B50-1CBCA63E8F82}"/>
              </a:ext>
            </a:extLst>
          </p:cNvPr>
          <p:cNvCxnSpPr>
            <a:cxnSpLocks/>
            <a:stCxn id="47" idx="0"/>
            <a:endCxn id="30" idx="4"/>
          </p:cNvCxnSpPr>
          <p:nvPr/>
        </p:nvCxnSpPr>
        <p:spPr>
          <a:xfrm flipH="1" flipV="1">
            <a:off x="5079363" y="4636165"/>
            <a:ext cx="120482" cy="548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1650A4E7-EA88-4A90-90EE-B760315440D6}"/>
              </a:ext>
            </a:extLst>
          </p:cNvPr>
          <p:cNvSpPr/>
          <p:nvPr/>
        </p:nvSpPr>
        <p:spPr>
          <a:xfrm>
            <a:off x="5505555" y="5514872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9C9D36-1F8D-4C58-9139-1D75594C7054}"/>
              </a:ext>
            </a:extLst>
          </p:cNvPr>
          <p:cNvCxnSpPr>
            <a:cxnSpLocks/>
            <a:stCxn id="49" idx="1"/>
            <a:endCxn id="47" idx="5"/>
          </p:cNvCxnSpPr>
          <p:nvPr/>
        </p:nvCxnSpPr>
        <p:spPr>
          <a:xfrm flipH="1" flipV="1">
            <a:off x="5305298" y="5448197"/>
            <a:ext cx="232199" cy="97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FD3A4B2-2A45-4C85-8CC4-6A8B9E138EA4}"/>
              </a:ext>
            </a:extLst>
          </p:cNvPr>
          <p:cNvSpPr/>
          <p:nvPr/>
        </p:nvSpPr>
        <p:spPr>
          <a:xfrm>
            <a:off x="4832598" y="5536007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A0DD288-1B8E-4C18-B9F2-B3BD7498B1FB}"/>
              </a:ext>
            </a:extLst>
          </p:cNvPr>
          <p:cNvCxnSpPr>
            <a:cxnSpLocks/>
            <a:stCxn id="51" idx="7"/>
            <a:endCxn id="47" idx="3"/>
          </p:cNvCxnSpPr>
          <p:nvPr/>
        </p:nvCxnSpPr>
        <p:spPr>
          <a:xfrm flipV="1">
            <a:off x="5018770" y="5448197"/>
            <a:ext cx="75622" cy="118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2068C99-DA3A-4520-A0C5-0834BBD96FF1}"/>
              </a:ext>
            </a:extLst>
          </p:cNvPr>
          <p:cNvSpPr/>
          <p:nvPr/>
        </p:nvSpPr>
        <p:spPr>
          <a:xfrm>
            <a:off x="4606663" y="5145766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8C485FA-F664-4963-AAD2-6167A6A132C9}"/>
              </a:ext>
            </a:extLst>
          </p:cNvPr>
          <p:cNvCxnSpPr>
            <a:cxnSpLocks/>
            <a:stCxn id="53" idx="6"/>
            <a:endCxn id="47" idx="2"/>
          </p:cNvCxnSpPr>
          <p:nvPr/>
        </p:nvCxnSpPr>
        <p:spPr>
          <a:xfrm>
            <a:off x="4824777" y="5250628"/>
            <a:ext cx="225935" cy="8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86D615F-8DB4-4FD9-B250-368CD9B7D38C}"/>
              </a:ext>
            </a:extLst>
          </p:cNvPr>
          <p:cNvSpPr/>
          <p:nvPr/>
        </p:nvSpPr>
        <p:spPr>
          <a:xfrm>
            <a:off x="6242649" y="4748673"/>
            <a:ext cx="298266" cy="3082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2346D01-0494-43D2-94AE-8C4CA6F0F922}"/>
              </a:ext>
            </a:extLst>
          </p:cNvPr>
          <p:cNvCxnSpPr>
            <a:cxnSpLocks/>
            <a:stCxn id="47" idx="6"/>
            <a:endCxn id="55" idx="3"/>
          </p:cNvCxnSpPr>
          <p:nvPr/>
        </p:nvCxnSpPr>
        <p:spPr>
          <a:xfrm flipV="1">
            <a:off x="5348978" y="5011784"/>
            <a:ext cx="937351" cy="32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291635E-9DE4-4F2E-A444-9619F5998A9B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228496" y="4532579"/>
            <a:ext cx="1057833" cy="261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8126FFF1-0C6E-4681-A9E9-8B2193241591}"/>
              </a:ext>
            </a:extLst>
          </p:cNvPr>
          <p:cNvSpPr/>
          <p:nvPr/>
        </p:nvSpPr>
        <p:spPr>
          <a:xfrm>
            <a:off x="6818201" y="4739736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C6C4B46-C9B5-4617-8E07-993A75588961}"/>
              </a:ext>
            </a:extLst>
          </p:cNvPr>
          <p:cNvSpPr/>
          <p:nvPr/>
        </p:nvSpPr>
        <p:spPr>
          <a:xfrm>
            <a:off x="6581374" y="4431698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1A1586-CBB7-4536-84A7-A4560E92AFF7}"/>
              </a:ext>
            </a:extLst>
          </p:cNvPr>
          <p:cNvCxnSpPr>
            <a:cxnSpLocks/>
            <a:stCxn id="55" idx="7"/>
            <a:endCxn id="59" idx="3"/>
          </p:cNvCxnSpPr>
          <p:nvPr/>
        </p:nvCxnSpPr>
        <p:spPr>
          <a:xfrm flipV="1">
            <a:off x="6497235" y="4610709"/>
            <a:ext cx="116081" cy="18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00A4A5DA-621F-4264-891F-CEBE84E6ABC8}"/>
              </a:ext>
            </a:extLst>
          </p:cNvPr>
          <p:cNvSpPr/>
          <p:nvPr/>
        </p:nvSpPr>
        <p:spPr>
          <a:xfrm>
            <a:off x="6111275" y="4400985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F052B78-9387-41D8-BA52-B78514A1679C}"/>
              </a:ext>
            </a:extLst>
          </p:cNvPr>
          <p:cNvCxnSpPr>
            <a:cxnSpLocks/>
            <a:stCxn id="61" idx="5"/>
            <a:endCxn id="55" idx="0"/>
          </p:cNvCxnSpPr>
          <p:nvPr/>
        </p:nvCxnSpPr>
        <p:spPr>
          <a:xfrm>
            <a:off x="6297447" y="4579996"/>
            <a:ext cx="94335" cy="16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2A455C51-FB07-44C3-80D0-F618E5227124}"/>
              </a:ext>
            </a:extLst>
          </p:cNvPr>
          <p:cNvSpPr/>
          <p:nvPr/>
        </p:nvSpPr>
        <p:spPr>
          <a:xfrm>
            <a:off x="6614217" y="5062184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B491C9F-CFD9-4848-9754-3945F479D5B2}"/>
              </a:ext>
            </a:extLst>
          </p:cNvPr>
          <p:cNvCxnSpPr>
            <a:cxnSpLocks/>
            <a:stCxn id="63" idx="1"/>
            <a:endCxn id="55" idx="5"/>
          </p:cNvCxnSpPr>
          <p:nvPr/>
        </p:nvCxnSpPr>
        <p:spPr>
          <a:xfrm flipH="1" flipV="1">
            <a:off x="6497235" y="5011784"/>
            <a:ext cx="148924" cy="81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E0A66-26E4-4B64-842B-E547F8FDD51D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 flipV="1">
            <a:off x="6540915" y="4844598"/>
            <a:ext cx="277286" cy="58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7842D223-EF50-4415-BCC3-CEC8AEF7D9AD}"/>
              </a:ext>
            </a:extLst>
          </p:cNvPr>
          <p:cNvSpPr/>
          <p:nvPr/>
        </p:nvSpPr>
        <p:spPr>
          <a:xfrm>
            <a:off x="6249500" y="5238473"/>
            <a:ext cx="218114" cy="20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D3D1CB0-14A5-4F6D-8494-D4C375096F3E}"/>
              </a:ext>
            </a:extLst>
          </p:cNvPr>
          <p:cNvCxnSpPr>
            <a:cxnSpLocks/>
            <a:stCxn id="55" idx="4"/>
            <a:endCxn id="66" idx="0"/>
          </p:cNvCxnSpPr>
          <p:nvPr/>
        </p:nvCxnSpPr>
        <p:spPr>
          <a:xfrm flipH="1">
            <a:off x="6358557" y="5056927"/>
            <a:ext cx="33225" cy="181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222">
            <a:extLst>
              <a:ext uri="{FF2B5EF4-FFF2-40B4-BE49-F238E27FC236}">
                <a16:creationId xmlns:a16="http://schemas.microsoft.com/office/drawing/2014/main" id="{10A293CB-3777-4CCE-BFBA-5B0C39DBF9FC}"/>
              </a:ext>
            </a:extLst>
          </p:cNvPr>
          <p:cNvSpPr txBox="1"/>
          <p:nvPr/>
        </p:nvSpPr>
        <p:spPr>
          <a:xfrm>
            <a:off x="5435976" y="3039492"/>
            <a:ext cx="17166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층 모델링 예시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38D3B9A-1EED-41CC-86D5-4B93D6FDC7B0}"/>
              </a:ext>
            </a:extLst>
          </p:cNvPr>
          <p:cNvGrpSpPr/>
          <p:nvPr/>
        </p:nvGrpSpPr>
        <p:grpSpPr>
          <a:xfrm>
            <a:off x="256449" y="3048159"/>
            <a:ext cx="1225015" cy="878889"/>
            <a:chOff x="256449" y="3048159"/>
            <a:chExt cx="1225015" cy="878889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C96DD54-F16F-4F2D-86A1-911AE3AAF796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C047B88-3097-47D0-92A3-B512F7C368D6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C85CF7-F842-485D-B333-576A913CE4DD}"/>
                </a:ext>
              </a:extLst>
            </p:cNvPr>
            <p:cNvSpPr/>
            <p:nvPr/>
          </p:nvSpPr>
          <p:spPr>
            <a:xfrm>
              <a:off x="256449" y="3313904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178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6964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/>
              <a:t>Vertical Algorithm (</a:t>
            </a:r>
            <a:r>
              <a:rPr lang="ko-KR" altLang="en-US" sz="2000" spc="300" dirty="0"/>
              <a:t>엘리베이터 대기 시간 측정</a:t>
            </a:r>
            <a:r>
              <a:rPr lang="en-US" altLang="ko-KR" sz="2000" spc="300" dirty="0"/>
              <a:t>)</a:t>
            </a:r>
            <a:endParaRPr lang="ko-KR" altLang="en-US" sz="20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27C4615-19B6-40CE-8883-2FE4008AFF1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1932" y="2467190"/>
              <a:ext cx="8975807" cy="30394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840">
                      <a:extLst>
                        <a:ext uri="{9D8B030D-6E8A-4147-A177-3AD203B41FA5}">
                          <a16:colId xmlns:a16="http://schemas.microsoft.com/office/drawing/2014/main" val="1715099135"/>
                        </a:ext>
                      </a:extLst>
                    </a:gridCol>
                    <a:gridCol w="3799563">
                      <a:extLst>
                        <a:ext uri="{9D8B030D-6E8A-4147-A177-3AD203B41FA5}">
                          <a16:colId xmlns:a16="http://schemas.microsoft.com/office/drawing/2014/main" val="214933574"/>
                        </a:ext>
                      </a:extLst>
                    </a:gridCol>
                    <a:gridCol w="4259404">
                      <a:extLst>
                        <a:ext uri="{9D8B030D-6E8A-4147-A177-3AD203B41FA5}">
                          <a16:colId xmlns:a16="http://schemas.microsoft.com/office/drawing/2014/main" val="1531569820"/>
                        </a:ext>
                      </a:extLst>
                    </a:gridCol>
                  </a:tblGrid>
                  <a:tr h="5741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Boom Time?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Event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Spend Time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886515"/>
                      </a:ext>
                    </a:extLst>
                  </a:tr>
                  <a:tr h="600668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Yes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바로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10∗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𝑎𝑙𝑙</m:t>
                                      </m:r>
                                      <m:r>
                                        <a:rPr lang="en-US" altLang="ko-KR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+1.5∗</m:t>
                                  </m:r>
                                  <m:r>
                                    <a:rPr lang="en-US" altLang="ko-KR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𝑎𝑙𝑙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10∗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+1.5∗(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7152251"/>
                      </a:ext>
                    </a:extLst>
                  </a:tr>
                  <a:tr h="600668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못 타고 </a:t>
                          </a: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n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번 다시 기다리고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10∗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𝑎𝑙𝑙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+1.5∗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𝑎𝑙𝑙</m:t>
                                  </m:r>
                                </m:num>
                                <m:den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ko-KR" sz="1200" b="0" i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10∗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+1.5∗(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4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a14:m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2139450"/>
                      </a:ext>
                    </a:extLst>
                  </a:tr>
                  <a:tr h="600668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No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바로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10∗</m:t>
                                  </m:r>
                                  <m:d>
                                    <m:dPr>
                                      <m:ctrlPr>
                                        <a:rPr lang="en-US" altLang="ko-KR" sz="1800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800" b="0" i="1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1800" b="0" i="1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𝑎𝑙𝑙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800" b="0" i="1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ko-KR" sz="1800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8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+1.5∗</m:t>
                                  </m:r>
                                  <m:f>
                                    <m:fPr>
                                      <m:ctrlPr>
                                        <a:rPr lang="en-US" altLang="ko-KR" sz="1800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𝑎𝑙𝑙</m:t>
                                      </m:r>
                                    </m:num>
                                    <m:den>
                                      <m:r>
                                        <a:rPr lang="en-US" altLang="ko-KR" sz="1800" b="0" i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altLang="ko-KR" sz="18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ko-KR" sz="16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10∗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+1.5∗(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endParaRPr lang="ko-KR" altLang="en-US" sz="1600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3496837"/>
                      </a:ext>
                    </a:extLst>
                  </a:tr>
                  <a:tr h="487478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못 타고 </a:t>
                          </a: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n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번 다시 기다리고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10∗</m:t>
                                    </m:r>
                                    <m:d>
                                      <m:dPr>
                                        <m:ctrlPr>
                                          <a:rPr lang="en-US" altLang="ko-KR" sz="12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200" b="0" i="1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sz="1200" b="0" i="1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𝑎𝑙𝑙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sz="1200" b="0" i="1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en-US" altLang="ko-KR" sz="12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+1.5∗</m:t>
                                    </m:r>
                                    <m:f>
                                      <m:fPr>
                                        <m:ctrlPr>
                                          <a:rPr lang="en-US" altLang="ko-KR" sz="12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2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𝑎𝑙𝑙</m:t>
                                        </m:r>
                                      </m:num>
                                      <m:den>
                                        <m:r>
                                          <a:rPr lang="en-US" altLang="ko-KR" sz="12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ko-KR" sz="1200" b="0" i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altLang="ko-KR" sz="1200" b="0" i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+10∗</m:t>
                                </m:r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ko-KR" sz="1200" b="0" i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+1.5∗(</m:t>
                                </m:r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ko-KR" sz="1200" b="0" i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937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27C4615-19B6-40CE-8883-2FE4008AFF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694726"/>
                  </p:ext>
                </p:extLst>
              </p:nvPr>
            </p:nvGraphicFramePr>
            <p:xfrm>
              <a:off x="1911932" y="2467190"/>
              <a:ext cx="8975807" cy="30394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840">
                      <a:extLst>
                        <a:ext uri="{9D8B030D-6E8A-4147-A177-3AD203B41FA5}">
                          <a16:colId xmlns:a16="http://schemas.microsoft.com/office/drawing/2014/main" val="1715099135"/>
                        </a:ext>
                      </a:extLst>
                    </a:gridCol>
                    <a:gridCol w="3799563">
                      <a:extLst>
                        <a:ext uri="{9D8B030D-6E8A-4147-A177-3AD203B41FA5}">
                          <a16:colId xmlns:a16="http://schemas.microsoft.com/office/drawing/2014/main" val="214933574"/>
                        </a:ext>
                      </a:extLst>
                    </a:gridCol>
                    <a:gridCol w="4259404">
                      <a:extLst>
                        <a:ext uri="{9D8B030D-6E8A-4147-A177-3AD203B41FA5}">
                          <a16:colId xmlns:a16="http://schemas.microsoft.com/office/drawing/2014/main" val="153156982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Boom Time?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Event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Spend Time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886515"/>
                      </a:ext>
                    </a:extLst>
                  </a:tr>
                  <a:tr h="600668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Yes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바로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1016" t="-111111" r="-286" b="-30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152251"/>
                      </a:ext>
                    </a:extLst>
                  </a:tr>
                  <a:tr h="600668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못 타고 </a:t>
                          </a: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n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번 다시 기다리고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1016" t="-211111" r="-286" b="-20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2139450"/>
                      </a:ext>
                    </a:extLst>
                  </a:tr>
                  <a:tr h="611696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j-lt"/>
                            </a:rPr>
                            <a:t>No</a:t>
                          </a:r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바로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1016" t="-304950" r="-286" b="-97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496837"/>
                      </a:ext>
                    </a:extLst>
                  </a:tr>
                  <a:tr h="586296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EV 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기다리고 오면 못 타고 </a:t>
                          </a:r>
                          <a:r>
                            <a:rPr lang="en-US" altLang="ko-KR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n</a:t>
                          </a:r>
                          <a:r>
                            <a:rPr lang="ko-KR" altLang="en-US" sz="1200" b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번 다시 기다리고 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1016" t="-426042" r="-286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375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FFB208-F9D4-4215-BCAC-0F23FB5190E6}"/>
              </a:ext>
            </a:extLst>
          </p:cNvPr>
          <p:cNvCxnSpPr>
            <a:cxnSpLocks/>
          </p:cNvCxnSpPr>
          <p:nvPr/>
        </p:nvCxnSpPr>
        <p:spPr>
          <a:xfrm>
            <a:off x="7674816" y="1957365"/>
            <a:ext cx="0" cy="1099156"/>
          </a:xfrm>
          <a:prstGeom prst="straightConnector1">
            <a:avLst/>
          </a:prstGeom>
          <a:ln w="28575"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349E36-0998-4B4D-85FC-761038242802}"/>
              </a:ext>
            </a:extLst>
          </p:cNvPr>
          <p:cNvCxnSpPr>
            <a:cxnSpLocks/>
          </p:cNvCxnSpPr>
          <p:nvPr/>
        </p:nvCxnSpPr>
        <p:spPr>
          <a:xfrm>
            <a:off x="9502059" y="1968311"/>
            <a:ext cx="0" cy="1088210"/>
          </a:xfrm>
          <a:prstGeom prst="straightConnector1">
            <a:avLst/>
          </a:prstGeom>
          <a:ln w="28575"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F8AB5B-53A1-432F-9E24-84EBE2F7F69D}"/>
              </a:ext>
            </a:extLst>
          </p:cNvPr>
          <p:cNvSpPr txBox="1"/>
          <p:nvPr/>
        </p:nvSpPr>
        <p:spPr>
          <a:xfrm>
            <a:off x="6957064" y="1680366"/>
            <a:ext cx="271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 </a:t>
            </a:r>
            <a:r>
              <a:rPr lang="en-US" altLang="ko-KR" sz="1200" dirty="0"/>
              <a:t>EV </a:t>
            </a:r>
            <a:r>
              <a:rPr lang="ko-KR" altLang="en-US" sz="1200" dirty="0"/>
              <a:t>대기 시간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B11D6D-2C41-408F-9C19-48266D2375E7}"/>
              </a:ext>
            </a:extLst>
          </p:cNvPr>
          <p:cNvSpPr txBox="1"/>
          <p:nvPr/>
        </p:nvSpPr>
        <p:spPr>
          <a:xfrm>
            <a:off x="8448331" y="1693824"/>
            <a:ext cx="271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EV </a:t>
            </a:r>
            <a:r>
              <a:rPr lang="ko-KR" altLang="en-US" sz="1200" dirty="0"/>
              <a:t>탑승 후 목적지까지 이동 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12981-B403-4220-B1BE-FBB047494440}"/>
              </a:ext>
            </a:extLst>
          </p:cNvPr>
          <p:cNvSpPr txBox="1"/>
          <p:nvPr/>
        </p:nvSpPr>
        <p:spPr>
          <a:xfrm>
            <a:off x="1899494" y="5803362"/>
            <a:ext cx="9770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Boom Time</a:t>
            </a:r>
            <a:r>
              <a:rPr lang="ko-KR" altLang="en-US" sz="1200" dirty="0"/>
              <a:t>에는 </a:t>
            </a:r>
            <a:r>
              <a:rPr lang="en-US" altLang="ko-KR" sz="1200" dirty="0"/>
              <a:t>Elevator</a:t>
            </a:r>
            <a:r>
              <a:rPr lang="ko-KR" altLang="en-US" sz="1200" dirty="0"/>
              <a:t>를 기다리거나 탑승을 하여 이동을 할 때 모든 층을 정차한다 가정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Elevator </a:t>
            </a:r>
            <a:r>
              <a:rPr lang="ko-KR" altLang="en-US" sz="1200" dirty="0"/>
              <a:t>대기 시간은 </a:t>
            </a:r>
            <a:r>
              <a:rPr lang="en-US" altLang="ko-KR" sz="1200" dirty="0"/>
              <a:t>(</a:t>
            </a:r>
            <a:r>
              <a:rPr lang="ko-KR" altLang="en-US" sz="1200" dirty="0"/>
              <a:t>현재 층 제외 모든 층 경유하는데 걸리는 시간</a:t>
            </a:r>
            <a:r>
              <a:rPr lang="en-US" altLang="ko-KR" sz="1200" dirty="0"/>
              <a:t>)/2 </a:t>
            </a:r>
            <a:r>
              <a:rPr lang="ko-KR" altLang="en-US" sz="1200" dirty="0"/>
              <a:t>로 계산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Boom Time</a:t>
            </a:r>
            <a:r>
              <a:rPr lang="ko-KR" altLang="en-US" sz="1200" dirty="0"/>
              <a:t>이 아닌 시간에서의 대기시간은 </a:t>
            </a:r>
            <a:r>
              <a:rPr lang="en-US" altLang="ko-KR" sz="1200" dirty="0"/>
              <a:t>((</a:t>
            </a:r>
            <a:r>
              <a:rPr lang="ko-KR" altLang="en-US" sz="1200" dirty="0"/>
              <a:t>현재 층 제외 모든 층 경유하는데 걸리는 시간</a:t>
            </a:r>
            <a:r>
              <a:rPr lang="en-US" altLang="ko-KR" sz="1200" dirty="0"/>
              <a:t>)/2 </a:t>
            </a:r>
            <a:r>
              <a:rPr lang="ko-KR" altLang="en-US" sz="1200" dirty="0"/>
              <a:t>을 경유하는데 걸리는 시간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/ 2</a:t>
            </a:r>
            <a:r>
              <a:rPr lang="ko-KR" altLang="en-US" sz="1200" dirty="0"/>
              <a:t>로 계산</a:t>
            </a:r>
            <a:endParaRPr lang="en-US" altLang="ko-KR" sz="1200" dirty="0"/>
          </a:p>
          <a:p>
            <a:r>
              <a:rPr lang="en-US" altLang="ko-KR" sz="1200" dirty="0"/>
              <a:t>-&gt; 2</a:t>
            </a:r>
            <a:r>
              <a:rPr lang="ko-KR" altLang="en-US" sz="1200" dirty="0"/>
              <a:t>층당 </a:t>
            </a:r>
            <a:r>
              <a:rPr lang="en-US" altLang="ko-KR" sz="1200" dirty="0"/>
              <a:t>1</a:t>
            </a:r>
            <a:r>
              <a:rPr lang="ko-KR" altLang="en-US" sz="1200" dirty="0"/>
              <a:t>번 정차한다 가정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BC7676-47F0-440D-9F72-419AEF6AB551}"/>
              </a:ext>
            </a:extLst>
          </p:cNvPr>
          <p:cNvSpPr/>
          <p:nvPr/>
        </p:nvSpPr>
        <p:spPr>
          <a:xfrm>
            <a:off x="6957064" y="3108058"/>
            <a:ext cx="1633677" cy="544700"/>
          </a:xfrm>
          <a:prstGeom prst="rect">
            <a:avLst/>
          </a:prstGeom>
          <a:noFill/>
          <a:ln w="19050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11C6A6-1D20-47DB-B9D7-7F57ADF54D08}"/>
              </a:ext>
            </a:extLst>
          </p:cNvPr>
          <p:cNvSpPr/>
          <p:nvPr/>
        </p:nvSpPr>
        <p:spPr>
          <a:xfrm>
            <a:off x="8836750" y="3107002"/>
            <a:ext cx="1657579" cy="544700"/>
          </a:xfrm>
          <a:prstGeom prst="rect">
            <a:avLst/>
          </a:prstGeom>
          <a:noFill/>
          <a:ln w="19050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8AE0C9D-60C9-4589-B2D9-B51995456028}"/>
                  </a:ext>
                </a:extLst>
              </p:cNvPr>
              <p:cNvSpPr/>
              <p:nvPr/>
            </p:nvSpPr>
            <p:spPr>
              <a:xfrm>
                <a:off x="1899494" y="1041828"/>
                <a:ext cx="4201728" cy="11704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해당 엘리베이터 전체 운행 층수</a:t>
                </a:r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현재 층에서 목적 층까지 중간에 정차하는 층 개수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엘</m:t>
                    </m:r>
                  </m:oMath>
                </a14:m>
                <a:r>
                  <a:rPr lang="ko-KR" altLang="en-US" sz="1200" dirty="0"/>
                  <a:t>리베이터가 정차한 층에서 걸리는 소요 시간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1200" dirty="0"/>
                  <a:t>엘리베이터가 한 층 올라갈 때의 소요시간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8AE0C9D-60C9-4589-B2D9-B51995456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4" y="1041828"/>
                <a:ext cx="4201728" cy="1170449"/>
              </a:xfrm>
              <a:prstGeom prst="rect">
                <a:avLst/>
              </a:prstGeom>
              <a:blipFill>
                <a:blip r:embed="rId3"/>
                <a:stretch>
                  <a:fillRect b="-25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F3030C-63A2-4372-8592-E765EBD03585}"/>
              </a:ext>
            </a:extLst>
          </p:cNvPr>
          <p:cNvSpPr/>
          <p:nvPr/>
        </p:nvSpPr>
        <p:spPr>
          <a:xfrm>
            <a:off x="8366710" y="3801093"/>
            <a:ext cx="383885" cy="394798"/>
          </a:xfrm>
          <a:prstGeom prst="rect">
            <a:avLst/>
          </a:prstGeom>
          <a:noFill/>
          <a:ln w="19050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9F2C52B-74FF-434C-804F-F0AD2396C811}"/>
              </a:ext>
            </a:extLst>
          </p:cNvPr>
          <p:cNvCxnSpPr>
            <a:cxnSpLocks/>
          </p:cNvCxnSpPr>
          <p:nvPr/>
        </p:nvCxnSpPr>
        <p:spPr>
          <a:xfrm flipH="1">
            <a:off x="8750596" y="3832210"/>
            <a:ext cx="2497808" cy="13577"/>
          </a:xfrm>
          <a:prstGeom prst="straightConnector1">
            <a:avLst/>
          </a:prstGeom>
          <a:ln w="28575">
            <a:solidFill>
              <a:srgbClr val="DE09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4178CB-CD20-4664-A65F-AEAF05A46F83}"/>
              </a:ext>
            </a:extLst>
          </p:cNvPr>
          <p:cNvSpPr txBox="1"/>
          <p:nvPr/>
        </p:nvSpPr>
        <p:spPr>
          <a:xfrm>
            <a:off x="10304809" y="1072018"/>
            <a:ext cx="18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앞 슬라이드에서 설명한</a:t>
            </a:r>
            <a:endParaRPr lang="en-US" altLang="ko-KR" sz="1200" dirty="0"/>
          </a:p>
          <a:p>
            <a:pPr algn="ctr"/>
            <a:r>
              <a:rPr lang="en-US" altLang="ko-KR" sz="1200" dirty="0"/>
              <a:t>EV </a:t>
            </a:r>
            <a:r>
              <a:rPr lang="ko-KR" altLang="en-US" sz="1200" dirty="0"/>
              <a:t>예상 대기 횟수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3</a:t>
            </a:r>
            <a:r>
              <a:rPr lang="ko-KR" altLang="en-US" sz="1200" dirty="0"/>
              <a:t>으로 제한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926CE10-09E9-416A-8D6F-214224001F72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11244357" y="1718349"/>
            <a:ext cx="4048" cy="2127438"/>
          </a:xfrm>
          <a:prstGeom prst="line">
            <a:avLst/>
          </a:prstGeom>
          <a:ln w="28575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19A936-5B53-4190-B6A6-8E8B4E2E7C59}"/>
              </a:ext>
            </a:extLst>
          </p:cNvPr>
          <p:cNvGrpSpPr/>
          <p:nvPr/>
        </p:nvGrpSpPr>
        <p:grpSpPr>
          <a:xfrm>
            <a:off x="256449" y="3048159"/>
            <a:ext cx="1225015" cy="878889"/>
            <a:chOff x="256449" y="3048159"/>
            <a:chExt cx="1225015" cy="87888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B4BAE96-CE4C-44AE-AF44-B50AC78AAA5B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27BD211-54BB-4D13-9992-CB8FB334C56E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CB76560-B953-495D-90E2-4F092FF77216}"/>
                </a:ext>
              </a:extLst>
            </p:cNvPr>
            <p:cNvSpPr/>
            <p:nvPr/>
          </p:nvSpPr>
          <p:spPr>
            <a:xfrm>
              <a:off x="256449" y="3313904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94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A81EC9-EBE8-4865-9D6A-D2113482DD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1451" y="2135396"/>
          <a:ext cx="164236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1184">
                  <a:extLst>
                    <a:ext uri="{9D8B030D-6E8A-4147-A177-3AD203B41FA5}">
                      <a16:colId xmlns:a16="http://schemas.microsoft.com/office/drawing/2014/main" val="4254346356"/>
                    </a:ext>
                  </a:extLst>
                </a:gridCol>
                <a:gridCol w="821184">
                  <a:extLst>
                    <a:ext uri="{9D8B030D-6E8A-4147-A177-3AD203B41FA5}">
                      <a16:colId xmlns:a16="http://schemas.microsoft.com/office/drawing/2014/main" val="21718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2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5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89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8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5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1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3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48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259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EFCE9E-139F-4CC9-AFB4-C67CEE25D533}"/>
              </a:ext>
            </a:extLst>
          </p:cNvPr>
          <p:cNvSpPr txBox="1"/>
          <p:nvPr/>
        </p:nvSpPr>
        <p:spPr>
          <a:xfrm>
            <a:off x="4353340" y="1351579"/>
            <a:ext cx="309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많은 수강생을 가진 </a:t>
            </a:r>
            <a:endParaRPr lang="en-US" altLang="ko-KR" dirty="0"/>
          </a:p>
          <a:p>
            <a:r>
              <a:rPr lang="ko-KR" altLang="en-US" dirty="0"/>
              <a:t>강의의 수강생수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304D42-D182-4231-8C22-F6EDBDAEA299}"/>
              </a:ext>
            </a:extLst>
          </p:cNvPr>
          <p:cNvCxnSpPr/>
          <p:nvPr/>
        </p:nvCxnSpPr>
        <p:spPr>
          <a:xfrm>
            <a:off x="4045226" y="2308735"/>
            <a:ext cx="12225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ED2D08F-83F2-47B1-8A62-0ACCB6CB6263}"/>
              </a:ext>
            </a:extLst>
          </p:cNvPr>
          <p:cNvSpPr/>
          <p:nvPr/>
        </p:nvSpPr>
        <p:spPr>
          <a:xfrm>
            <a:off x="5257800" y="2090074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644A4F-C4BE-46E8-A2E8-3E77991D79E5}"/>
              </a:ext>
            </a:extLst>
          </p:cNvPr>
          <p:cNvCxnSpPr/>
          <p:nvPr/>
        </p:nvCxnSpPr>
        <p:spPr>
          <a:xfrm>
            <a:off x="4045226" y="3063186"/>
            <a:ext cx="12225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3FB275E3-9C1B-422F-A5CF-3D305717DA8D}"/>
              </a:ext>
            </a:extLst>
          </p:cNvPr>
          <p:cNvSpPr/>
          <p:nvPr/>
        </p:nvSpPr>
        <p:spPr>
          <a:xfrm>
            <a:off x="5267739" y="2844525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1129FCF-2754-422E-AD3D-6B74592431A8}"/>
              </a:ext>
            </a:extLst>
          </p:cNvPr>
          <p:cNvCxnSpPr/>
          <p:nvPr/>
        </p:nvCxnSpPr>
        <p:spPr>
          <a:xfrm>
            <a:off x="4045226" y="4194143"/>
            <a:ext cx="12225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54F9123-FDBE-4320-82E6-BA00B3B3EFD4}"/>
              </a:ext>
            </a:extLst>
          </p:cNvPr>
          <p:cNvSpPr/>
          <p:nvPr/>
        </p:nvSpPr>
        <p:spPr>
          <a:xfrm>
            <a:off x="5267739" y="3975482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7C5566-6B5A-490F-A233-841E5CBADC05}"/>
              </a:ext>
            </a:extLst>
          </p:cNvPr>
          <p:cNvCxnSpPr/>
          <p:nvPr/>
        </p:nvCxnSpPr>
        <p:spPr>
          <a:xfrm>
            <a:off x="4045226" y="5325100"/>
            <a:ext cx="12225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2C30EC18-3557-42DA-B885-B00A0716B631}"/>
              </a:ext>
            </a:extLst>
          </p:cNvPr>
          <p:cNvSpPr/>
          <p:nvPr/>
        </p:nvSpPr>
        <p:spPr>
          <a:xfrm>
            <a:off x="5267739" y="5106439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25EB167-0B81-4680-AABC-F07F3CCE06D6}"/>
              </a:ext>
            </a:extLst>
          </p:cNvPr>
          <p:cNvSpPr/>
          <p:nvPr/>
        </p:nvSpPr>
        <p:spPr>
          <a:xfrm>
            <a:off x="6829103" y="2598163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0396F55-CEB6-4B21-B0F9-B7E8EBB2A4FB}"/>
              </a:ext>
            </a:extLst>
          </p:cNvPr>
          <p:cNvSpPr/>
          <p:nvPr/>
        </p:nvSpPr>
        <p:spPr>
          <a:xfrm>
            <a:off x="7444409" y="2595553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7DEA3F8-1DE0-48E6-8FD7-AB1FF294C40B}"/>
              </a:ext>
            </a:extLst>
          </p:cNvPr>
          <p:cNvSpPr/>
          <p:nvPr/>
        </p:nvSpPr>
        <p:spPr>
          <a:xfrm>
            <a:off x="8059715" y="2616849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7595846-F26B-45BC-A256-0F7AA6DB2001}"/>
              </a:ext>
            </a:extLst>
          </p:cNvPr>
          <p:cNvSpPr/>
          <p:nvPr/>
        </p:nvSpPr>
        <p:spPr>
          <a:xfrm>
            <a:off x="8675021" y="2616849"/>
            <a:ext cx="437322" cy="43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1E6CD-4F1A-461A-BD73-D8792A28F6E7}"/>
              </a:ext>
            </a:extLst>
          </p:cNvPr>
          <p:cNvSpPr txBox="1"/>
          <p:nvPr/>
        </p:nvSpPr>
        <p:spPr>
          <a:xfrm>
            <a:off x="7185071" y="2616883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A04780-E15B-4BA9-9186-B9E668BF8C47}"/>
              </a:ext>
            </a:extLst>
          </p:cNvPr>
          <p:cNvSpPr txBox="1"/>
          <p:nvPr/>
        </p:nvSpPr>
        <p:spPr>
          <a:xfrm>
            <a:off x="7800377" y="2611032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3E4F3A-793F-4A10-944D-2C24BB07F270}"/>
              </a:ext>
            </a:extLst>
          </p:cNvPr>
          <p:cNvSpPr txBox="1"/>
          <p:nvPr/>
        </p:nvSpPr>
        <p:spPr>
          <a:xfrm>
            <a:off x="8433721" y="2629548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795CC-C19A-49A4-8A50-08FC415B49BD}"/>
              </a:ext>
            </a:extLst>
          </p:cNvPr>
          <p:cNvSpPr txBox="1"/>
          <p:nvPr/>
        </p:nvSpPr>
        <p:spPr>
          <a:xfrm>
            <a:off x="9310553" y="2671121"/>
            <a:ext cx="242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엘리베이터 예상 인원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7A53-D386-4B57-994D-AE390C344174}"/>
              </a:ext>
            </a:extLst>
          </p:cNvPr>
          <p:cNvSpPr txBox="1"/>
          <p:nvPr/>
        </p:nvSpPr>
        <p:spPr>
          <a:xfrm>
            <a:off x="6177411" y="2513706"/>
            <a:ext cx="629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1.</a:t>
            </a:r>
            <a:endParaRPr lang="ko-KR" altLang="en-US" sz="3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A950B8-9670-44D0-9176-BDC756581D24}"/>
              </a:ext>
            </a:extLst>
          </p:cNvPr>
          <p:cNvSpPr txBox="1"/>
          <p:nvPr/>
        </p:nvSpPr>
        <p:spPr>
          <a:xfrm>
            <a:off x="6199785" y="3374136"/>
            <a:ext cx="629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2.</a:t>
            </a:r>
            <a:endParaRPr lang="ko-KR" altLang="en-US" sz="3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DAAAEF-45A3-4000-835D-AD5C0E5BF2B1}"/>
              </a:ext>
            </a:extLst>
          </p:cNvPr>
          <p:cNvSpPr txBox="1"/>
          <p:nvPr/>
        </p:nvSpPr>
        <p:spPr>
          <a:xfrm>
            <a:off x="6830656" y="3471692"/>
            <a:ext cx="333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엘리베이터 예상 인원</a:t>
            </a:r>
            <a:r>
              <a:rPr lang="en-US" altLang="ko-KR" dirty="0"/>
              <a:t>/24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엘리베이터 </a:t>
            </a:r>
            <a:r>
              <a:rPr lang="en-US" altLang="ko-KR" dirty="0"/>
              <a:t>1</a:t>
            </a:r>
            <a:r>
              <a:rPr lang="ko-KR" altLang="en-US" dirty="0"/>
              <a:t>대 최대 인원수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92FC74-C540-4A55-987F-66F298A04CA5}"/>
              </a:ext>
            </a:extLst>
          </p:cNvPr>
          <p:cNvSpPr txBox="1"/>
          <p:nvPr/>
        </p:nvSpPr>
        <p:spPr>
          <a:xfrm>
            <a:off x="6175858" y="4329954"/>
            <a:ext cx="629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3.</a:t>
            </a:r>
            <a:endParaRPr lang="ko-KR" altLang="en-US" sz="3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93EFAC-5252-4154-A840-F4CECF18AD26}"/>
              </a:ext>
            </a:extLst>
          </p:cNvPr>
          <p:cNvSpPr txBox="1"/>
          <p:nvPr/>
        </p:nvSpPr>
        <p:spPr>
          <a:xfrm>
            <a:off x="6806729" y="4427510"/>
            <a:ext cx="4185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번을 통해 횟수를 예상하고 </a:t>
            </a:r>
            <a:endParaRPr lang="en-US" altLang="ko-KR" dirty="0"/>
          </a:p>
          <a:p>
            <a:r>
              <a:rPr lang="ko-KR" altLang="en-US" dirty="0"/>
              <a:t>횟수 </a:t>
            </a:r>
            <a:r>
              <a:rPr lang="en-US" altLang="ko-KR" dirty="0"/>
              <a:t>* </a:t>
            </a:r>
            <a:r>
              <a:rPr lang="ko-KR" altLang="en-US" dirty="0"/>
              <a:t>엘리베이터 </a:t>
            </a:r>
            <a:r>
              <a:rPr lang="en-US" altLang="ko-KR" dirty="0"/>
              <a:t>1</a:t>
            </a:r>
            <a:r>
              <a:rPr lang="ko-KR" altLang="en-US" dirty="0"/>
              <a:t>번 운행소요시간을 통해서 총 대기시간 추정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992E0-671A-4A57-A8ED-53A5157A20BA}"/>
              </a:ext>
            </a:extLst>
          </p:cNvPr>
          <p:cNvSpPr/>
          <p:nvPr/>
        </p:nvSpPr>
        <p:spPr>
          <a:xfrm>
            <a:off x="1707484" y="212756"/>
            <a:ext cx="6964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/>
              <a:t>Vertical Algorithm (</a:t>
            </a:r>
            <a:r>
              <a:rPr lang="ko-KR" altLang="en-US" sz="2000" spc="300" dirty="0"/>
              <a:t>엘리베이터 대기 시간 측정</a:t>
            </a:r>
            <a:r>
              <a:rPr lang="en-US" altLang="ko-KR" sz="2000" spc="300" dirty="0"/>
              <a:t>)</a:t>
            </a:r>
            <a:endParaRPr lang="ko-KR" altLang="en-US" sz="2000" spc="3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89F8E8-846B-477C-891D-B8DC1D320792}"/>
              </a:ext>
            </a:extLst>
          </p:cNvPr>
          <p:cNvSpPr txBox="1"/>
          <p:nvPr/>
        </p:nvSpPr>
        <p:spPr>
          <a:xfrm>
            <a:off x="6803179" y="5660327"/>
            <a:ext cx="5158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뒷</a:t>
            </a:r>
            <a:r>
              <a:rPr lang="ko-KR" altLang="en-US" dirty="0"/>
              <a:t> 슬라이드에서 총 운행 소요 시간을 </a:t>
            </a:r>
            <a:r>
              <a:rPr lang="ko-KR" altLang="en-US" dirty="0" err="1"/>
              <a:t>추정할때</a:t>
            </a:r>
            <a:r>
              <a:rPr lang="ko-KR" altLang="en-US" dirty="0"/>
              <a:t> 엘리베이터 예상 대기 횟수를 이용</a:t>
            </a:r>
            <a:endParaRPr lang="en-US" altLang="ko-KR" dirty="0"/>
          </a:p>
          <a:p>
            <a:r>
              <a:rPr lang="ko-KR" altLang="en-US" u="sng" dirty="0"/>
              <a:t>최대 대기 횟수는 </a:t>
            </a:r>
            <a:r>
              <a:rPr lang="en-US" altLang="ko-KR" u="sng" dirty="0"/>
              <a:t>3</a:t>
            </a:r>
            <a:r>
              <a:rPr lang="ko-KR" altLang="en-US" u="sng" dirty="0"/>
              <a:t>으로 제한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72FAB8-074D-4806-AE8F-9A443C06825B}"/>
              </a:ext>
            </a:extLst>
          </p:cNvPr>
          <p:cNvGrpSpPr/>
          <p:nvPr/>
        </p:nvGrpSpPr>
        <p:grpSpPr>
          <a:xfrm>
            <a:off x="256449" y="3048159"/>
            <a:ext cx="1225015" cy="878889"/>
            <a:chOff x="256449" y="3048159"/>
            <a:chExt cx="1225015" cy="878889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F17AC9B-CF3F-4044-9EB4-B6142B93C4E2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3BBFD39-9907-455D-A2A9-94779CE20A85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4FC37A1-8A97-43FE-A34E-04AAB9D50467}"/>
                </a:ext>
              </a:extLst>
            </p:cNvPr>
            <p:cNvSpPr/>
            <p:nvPr/>
          </p:nvSpPr>
          <p:spPr>
            <a:xfrm>
              <a:off x="256449" y="3313904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69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5361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/>
              <a:t>Vertical Algorithm (</a:t>
            </a:r>
            <a:r>
              <a:rPr lang="ko-KR" altLang="en-US" sz="2000" spc="300" dirty="0"/>
              <a:t>계단 시간 측정</a:t>
            </a:r>
            <a:r>
              <a:rPr lang="en-US" altLang="ko-KR" sz="2000" spc="300" dirty="0"/>
              <a:t>)</a:t>
            </a:r>
            <a:endParaRPr lang="ko-KR" altLang="en-US" sz="2000" spc="3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1D85F17-CD18-43BC-BE7D-68BA2D6DD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1" y="1134580"/>
            <a:ext cx="2080923" cy="37062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949C6F2-4648-4E30-86A7-5429FAB1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89" y="1134580"/>
            <a:ext cx="2080922" cy="37062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EC4697-84D0-4200-A1D9-F1B408C8287B}"/>
              </a:ext>
            </a:extLst>
          </p:cNvPr>
          <p:cNvSpPr txBox="1"/>
          <p:nvPr/>
        </p:nvSpPr>
        <p:spPr>
          <a:xfrm>
            <a:off x="3301859" y="5058167"/>
            <a:ext cx="177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올라갈때</a:t>
            </a:r>
            <a:r>
              <a:rPr lang="ko-KR" altLang="en-US" dirty="0"/>
              <a:t> 시간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E690489-F89B-45DB-AFA3-F2E0BF9F9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89" y="1118979"/>
            <a:ext cx="2080924" cy="37062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DAA1C51-6C0C-4B91-BCB8-FE0B0E2BC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79" y="1128767"/>
            <a:ext cx="2080922" cy="3706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E3E7C6-DDFB-49BC-A0E4-2E3AFD440E8D}"/>
              </a:ext>
            </a:extLst>
          </p:cNvPr>
          <p:cNvSpPr txBox="1"/>
          <p:nvPr/>
        </p:nvSpPr>
        <p:spPr>
          <a:xfrm>
            <a:off x="8315449" y="5043591"/>
            <a:ext cx="177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내려갈때</a:t>
            </a:r>
            <a:r>
              <a:rPr lang="ko-KR" altLang="en-US" dirty="0"/>
              <a:t> 시간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BEE51F-BD40-4633-B2E7-5FE0A38237CA}"/>
              </a:ext>
            </a:extLst>
          </p:cNvPr>
          <p:cNvSpPr txBox="1"/>
          <p:nvPr/>
        </p:nvSpPr>
        <p:spPr>
          <a:xfrm>
            <a:off x="2532375" y="5739021"/>
            <a:ext cx="85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개의 평균값인 </a:t>
            </a:r>
            <a:r>
              <a:rPr lang="en-US" altLang="ko-KR" b="1" dirty="0"/>
              <a:t>16</a:t>
            </a:r>
            <a:r>
              <a:rPr lang="ko-KR" altLang="en-US" b="1" dirty="0"/>
              <a:t>초</a:t>
            </a:r>
            <a:r>
              <a:rPr lang="ko-KR" altLang="en-US" dirty="0"/>
              <a:t>를 계단으로 </a:t>
            </a:r>
            <a:r>
              <a:rPr lang="ko-KR" altLang="en-US" b="1" dirty="0"/>
              <a:t>한 층</a:t>
            </a:r>
            <a:r>
              <a:rPr lang="ko-KR" altLang="en-US" dirty="0"/>
              <a:t> 이동하는 시간으로 설정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C6289DD-CB39-4F63-A6B3-A260466FAD5D}"/>
              </a:ext>
            </a:extLst>
          </p:cNvPr>
          <p:cNvGrpSpPr/>
          <p:nvPr/>
        </p:nvGrpSpPr>
        <p:grpSpPr>
          <a:xfrm>
            <a:off x="256449" y="3048159"/>
            <a:ext cx="1225015" cy="878889"/>
            <a:chOff x="256449" y="3048159"/>
            <a:chExt cx="1225015" cy="8788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50FD9F2-E284-4E9C-8B9A-D63D61073D5A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EDB3D28-3BB8-4F89-AA97-528D505E9953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2173F75-6BE0-4D4D-99BD-9700AEE1777C}"/>
                </a:ext>
              </a:extLst>
            </p:cNvPr>
            <p:cNvSpPr/>
            <p:nvPr/>
          </p:nvSpPr>
          <p:spPr>
            <a:xfrm>
              <a:off x="256449" y="3313904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27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B95938E-A3C8-49E1-A1AA-65E1980CBFB7}"/>
              </a:ext>
            </a:extLst>
          </p:cNvPr>
          <p:cNvGrpSpPr/>
          <p:nvPr/>
        </p:nvGrpSpPr>
        <p:grpSpPr>
          <a:xfrm>
            <a:off x="1707484" y="54274"/>
            <a:ext cx="2959336" cy="636057"/>
            <a:chOff x="1707484" y="54274"/>
            <a:chExt cx="2959336" cy="63605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FB21557-5684-446E-B80F-55541C86B52B}"/>
                </a:ext>
              </a:extLst>
            </p:cNvPr>
            <p:cNvSpPr/>
            <p:nvPr/>
          </p:nvSpPr>
          <p:spPr>
            <a:xfrm>
              <a:off x="1707484" y="54274"/>
              <a:ext cx="29593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300" dirty="0">
                  <a:latin typeface="+mj-lt"/>
                </a:rPr>
                <a:t>Team Introduction</a:t>
              </a:r>
              <a:endParaRPr lang="ko-KR" altLang="en-US" sz="2000" spc="300" dirty="0">
                <a:latin typeface="+mj-lt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6A073C7-ED9C-4DD6-B965-6F907E568119}"/>
                </a:ext>
              </a:extLst>
            </p:cNvPr>
            <p:cNvSpPr/>
            <p:nvPr/>
          </p:nvSpPr>
          <p:spPr>
            <a:xfrm>
              <a:off x="1707484" y="382554"/>
              <a:ext cx="12041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pc="-150" dirty="0">
                  <a:latin typeface="+mj-lt"/>
                </a:rPr>
                <a:t>About Member</a:t>
              </a:r>
              <a:endParaRPr lang="ko-KR" altLang="en-US" sz="1400" spc="-150" dirty="0"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2F088A-46BA-4D7A-84E0-D31DF62A947C}"/>
              </a:ext>
            </a:extLst>
          </p:cNvPr>
          <p:cNvGrpSpPr/>
          <p:nvPr/>
        </p:nvGrpSpPr>
        <p:grpSpPr>
          <a:xfrm>
            <a:off x="176968" y="3231287"/>
            <a:ext cx="1465401" cy="878889"/>
            <a:chOff x="161681" y="1997910"/>
            <a:chExt cx="1465401" cy="8788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161681" y="2114189"/>
              <a:ext cx="14654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Team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Introduction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D5C421D-EF2F-4B51-AC81-37CE46A993DA}"/>
              </a:ext>
            </a:extLst>
          </p:cNvPr>
          <p:cNvGrpSpPr/>
          <p:nvPr/>
        </p:nvGrpSpPr>
        <p:grpSpPr>
          <a:xfrm>
            <a:off x="5410834" y="1177518"/>
            <a:ext cx="2808514" cy="584775"/>
            <a:chOff x="5138057" y="1154752"/>
            <a:chExt cx="2808514" cy="58477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EBF3A78-1EE9-494A-A613-C43D84E49940}"/>
                </a:ext>
              </a:extLst>
            </p:cNvPr>
            <p:cNvSpPr txBox="1"/>
            <p:nvPr/>
          </p:nvSpPr>
          <p:spPr>
            <a:xfrm>
              <a:off x="5565146" y="1154752"/>
              <a:ext cx="22569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300" dirty="0" err="1">
                  <a:solidFill>
                    <a:srgbClr val="3E4B58"/>
                  </a:solidFill>
                </a:rPr>
                <a:t>또구설계</a:t>
              </a:r>
              <a:endParaRPr lang="ko-KR" altLang="en-US" sz="3200" spc="300" dirty="0">
                <a:solidFill>
                  <a:srgbClr val="3E4B58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47A7749-9DE3-4098-8D9D-22D520470DF6}"/>
                </a:ext>
              </a:extLst>
            </p:cNvPr>
            <p:cNvGrpSpPr/>
            <p:nvPr/>
          </p:nvGrpSpPr>
          <p:grpSpPr>
            <a:xfrm>
              <a:off x="5138057" y="1739527"/>
              <a:ext cx="2808514" cy="0"/>
              <a:chOff x="4746172" y="1745351"/>
              <a:chExt cx="2808514" cy="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8684553-0825-4394-9FAC-253D61157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172" y="1745351"/>
                <a:ext cx="718457" cy="0"/>
              </a:xfrm>
              <a:prstGeom prst="line">
                <a:avLst/>
              </a:prstGeom>
              <a:ln w="38100">
                <a:solidFill>
                  <a:srgbClr val="DE09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5EC5FA55-5FE1-4F18-8C78-FF7F90B26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4629" y="1745351"/>
                <a:ext cx="2090057" cy="0"/>
              </a:xfrm>
              <a:prstGeom prst="line">
                <a:avLst/>
              </a:prstGeom>
              <a:ln w="381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B6F32163-F272-49AA-8738-48A3A749DB54}"/>
              </a:ext>
            </a:extLst>
          </p:cNvPr>
          <p:cNvSpPr/>
          <p:nvPr/>
        </p:nvSpPr>
        <p:spPr>
          <a:xfrm>
            <a:off x="2429801" y="2587024"/>
            <a:ext cx="1641600" cy="1605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3E4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AF15DE57-176F-45F4-B573-A118D83731F7}"/>
              </a:ext>
            </a:extLst>
          </p:cNvPr>
          <p:cNvSpPr/>
          <p:nvPr/>
        </p:nvSpPr>
        <p:spPr>
          <a:xfrm>
            <a:off x="6229527" y="2626540"/>
            <a:ext cx="1642369" cy="160491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E4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A66A4C6-43BC-4877-9E80-F9086099F109}"/>
              </a:ext>
            </a:extLst>
          </p:cNvPr>
          <p:cNvSpPr/>
          <p:nvPr/>
        </p:nvSpPr>
        <p:spPr>
          <a:xfrm>
            <a:off x="8151263" y="2602069"/>
            <a:ext cx="1641599" cy="160490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3E4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5B5A702-E567-4B50-A7E4-51E93FEEA60F}"/>
              </a:ext>
            </a:extLst>
          </p:cNvPr>
          <p:cNvSpPr/>
          <p:nvPr/>
        </p:nvSpPr>
        <p:spPr>
          <a:xfrm>
            <a:off x="6679980" y="4311134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박미지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344BE87-8279-42B3-BA6E-0C489AC13686}"/>
              </a:ext>
            </a:extLst>
          </p:cNvPr>
          <p:cNvSpPr/>
          <p:nvPr/>
        </p:nvSpPr>
        <p:spPr>
          <a:xfrm>
            <a:off x="2911660" y="4311134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권도경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9ECDBF2-EEC1-45DE-BAAE-480B5D7AA741}"/>
              </a:ext>
            </a:extLst>
          </p:cNvPr>
          <p:cNvSpPr/>
          <p:nvPr/>
        </p:nvSpPr>
        <p:spPr>
          <a:xfrm>
            <a:off x="4803053" y="4311134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김성재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167F607-00AF-43EF-B3A2-10AF35EDA15E}"/>
              </a:ext>
            </a:extLst>
          </p:cNvPr>
          <p:cNvSpPr/>
          <p:nvPr/>
        </p:nvSpPr>
        <p:spPr>
          <a:xfrm>
            <a:off x="8645764" y="4311134"/>
            <a:ext cx="545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용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53C58E-7DF8-4E32-8495-0DF61075D65A}"/>
              </a:ext>
            </a:extLst>
          </p:cNvPr>
          <p:cNvSpPr/>
          <p:nvPr/>
        </p:nvSpPr>
        <p:spPr>
          <a:xfrm>
            <a:off x="10491323" y="4314502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조원희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4D1AD-177E-4473-9EE8-86B5A09D1A4F}"/>
              </a:ext>
            </a:extLst>
          </p:cNvPr>
          <p:cNvSpPr/>
          <p:nvPr/>
        </p:nvSpPr>
        <p:spPr>
          <a:xfrm>
            <a:off x="6503649" y="4589655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20150207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702FE18-35DF-47B3-8778-63BB1F903DA8}"/>
              </a:ext>
            </a:extLst>
          </p:cNvPr>
          <p:cNvSpPr/>
          <p:nvPr/>
        </p:nvSpPr>
        <p:spPr>
          <a:xfrm>
            <a:off x="2713597" y="4617439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20154077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01017C6-7035-4407-B777-FBF7E8DEDDFD}"/>
              </a:ext>
            </a:extLst>
          </p:cNvPr>
          <p:cNvSpPr/>
          <p:nvPr/>
        </p:nvSpPr>
        <p:spPr>
          <a:xfrm>
            <a:off x="4626722" y="4626987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20133659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B8A90BD-D2A3-4B47-9848-9515D8C33619}"/>
              </a:ext>
            </a:extLst>
          </p:cNvPr>
          <p:cNvSpPr/>
          <p:nvPr/>
        </p:nvSpPr>
        <p:spPr>
          <a:xfrm>
            <a:off x="8409321" y="4617439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20120596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9986129-4009-4EDD-8DFC-055F0429B13C}"/>
              </a:ext>
            </a:extLst>
          </p:cNvPr>
          <p:cNvSpPr/>
          <p:nvPr/>
        </p:nvSpPr>
        <p:spPr>
          <a:xfrm>
            <a:off x="10322604" y="4617439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20153129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C73655-1FB4-43E5-B407-32FA2D90436C}"/>
              </a:ext>
            </a:extLst>
          </p:cNvPr>
          <p:cNvSpPr/>
          <p:nvPr/>
        </p:nvSpPr>
        <p:spPr>
          <a:xfrm>
            <a:off x="2867673" y="4897432"/>
            <a:ext cx="753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E4B5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Leader</a:t>
            </a:r>
            <a:endParaRPr lang="ko-KR" altLang="en-US" sz="1400" dirty="0">
              <a:solidFill>
                <a:srgbClr val="3E4B5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01FBCA-23A4-44A7-9415-C021CD413124}"/>
              </a:ext>
            </a:extLst>
          </p:cNvPr>
          <p:cNvSpPr/>
          <p:nvPr/>
        </p:nvSpPr>
        <p:spPr>
          <a:xfrm>
            <a:off x="4307791" y="2626540"/>
            <a:ext cx="1642369" cy="160491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E4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1900AA4-1943-431A-9E61-29B9CD73751A}"/>
              </a:ext>
            </a:extLst>
          </p:cNvPr>
          <p:cNvSpPr/>
          <p:nvPr/>
        </p:nvSpPr>
        <p:spPr>
          <a:xfrm>
            <a:off x="10072229" y="2626540"/>
            <a:ext cx="1525599" cy="156608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E4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59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B95938E-A3C8-49E1-A1AA-65E1980CBFB7}"/>
              </a:ext>
            </a:extLst>
          </p:cNvPr>
          <p:cNvGrpSpPr/>
          <p:nvPr/>
        </p:nvGrpSpPr>
        <p:grpSpPr>
          <a:xfrm>
            <a:off x="1707484" y="54274"/>
            <a:ext cx="1989134" cy="636057"/>
            <a:chOff x="1707484" y="54274"/>
            <a:chExt cx="1989134" cy="63605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FB21557-5684-446E-B80F-55541C86B52B}"/>
                </a:ext>
              </a:extLst>
            </p:cNvPr>
            <p:cNvSpPr/>
            <p:nvPr/>
          </p:nvSpPr>
          <p:spPr>
            <a:xfrm>
              <a:off x="1707484" y="54274"/>
              <a:ext cx="19891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300" dirty="0">
                  <a:latin typeface="+mj-lt"/>
                </a:rPr>
                <a:t>Expected UI</a:t>
              </a:r>
              <a:endParaRPr lang="ko-KR" altLang="en-US" sz="2000" spc="300" dirty="0">
                <a:latin typeface="+mj-lt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6A073C7-ED9C-4DD6-B965-6F907E568119}"/>
                </a:ext>
              </a:extLst>
            </p:cNvPr>
            <p:cNvSpPr/>
            <p:nvPr/>
          </p:nvSpPr>
          <p:spPr>
            <a:xfrm>
              <a:off x="1707484" y="382554"/>
              <a:ext cx="3209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pc="-150" dirty="0">
                  <a:latin typeface="+mj-lt"/>
                </a:rPr>
                <a:t>UI</a:t>
              </a:r>
              <a:endParaRPr lang="ko-KR" altLang="en-US" sz="1400" spc="-150" dirty="0">
                <a:latin typeface="+mj-lt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76B5AA-865F-40A2-B939-0BCAADFDB5E3}"/>
              </a:ext>
            </a:extLst>
          </p:cNvPr>
          <p:cNvGrpSpPr/>
          <p:nvPr/>
        </p:nvGrpSpPr>
        <p:grpSpPr>
          <a:xfrm>
            <a:off x="256448" y="3048159"/>
            <a:ext cx="1185524" cy="912076"/>
            <a:chOff x="256448" y="3048159"/>
            <a:chExt cx="1185524" cy="912076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256448" y="3313904"/>
              <a:ext cx="11629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Expected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UI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CD009-40CB-451E-9E40-912746E01E0F}"/>
              </a:ext>
            </a:extLst>
          </p:cNvPr>
          <p:cNvGrpSpPr/>
          <p:nvPr/>
        </p:nvGrpSpPr>
        <p:grpSpPr>
          <a:xfrm>
            <a:off x="2878369" y="2297095"/>
            <a:ext cx="4131245" cy="2818374"/>
            <a:chOff x="1996385" y="2166290"/>
            <a:chExt cx="4131245" cy="28183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AB8CD12-BD1E-498E-916C-63E1210A7AC1}"/>
                </a:ext>
              </a:extLst>
            </p:cNvPr>
            <p:cNvGrpSpPr/>
            <p:nvPr/>
          </p:nvGrpSpPr>
          <p:grpSpPr>
            <a:xfrm>
              <a:off x="1996385" y="2166290"/>
              <a:ext cx="2920301" cy="2818374"/>
              <a:chOff x="2439654" y="1875201"/>
              <a:chExt cx="3759353" cy="340055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424027-7507-4CD6-8CB4-95ABA20B5A2C}"/>
                  </a:ext>
                </a:extLst>
              </p:cNvPr>
              <p:cNvGrpSpPr/>
              <p:nvPr/>
            </p:nvGrpSpPr>
            <p:grpSpPr>
              <a:xfrm>
                <a:off x="2439654" y="1875201"/>
                <a:ext cx="3759353" cy="3400552"/>
                <a:chOff x="2073023" y="1085185"/>
                <a:chExt cx="3759353" cy="3400552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944C5279-09E0-4CF7-AC73-ADB5170F5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9119"/>
                <a:stretch/>
              </p:blipFill>
              <p:spPr>
                <a:xfrm>
                  <a:off x="2073023" y="1085185"/>
                  <a:ext cx="3759353" cy="3400552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ECC9DCD-2DC6-43DA-B4B4-3F8F669D3CB6}"/>
                    </a:ext>
                  </a:extLst>
                </p:cNvPr>
                <p:cNvSpPr/>
                <p:nvPr/>
              </p:nvSpPr>
              <p:spPr>
                <a:xfrm>
                  <a:off x="3200401" y="1440611"/>
                  <a:ext cx="2009954" cy="241540"/>
                </a:xfrm>
                <a:prstGeom prst="rect">
                  <a:avLst/>
                </a:prstGeom>
                <a:solidFill>
                  <a:srgbClr val="EDED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310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관 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321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호</a:t>
                  </a: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0C37B50-080E-4814-AAAD-B347205276F7}"/>
                    </a:ext>
                  </a:extLst>
                </p:cNvPr>
                <p:cNvSpPr/>
                <p:nvPr/>
              </p:nvSpPr>
              <p:spPr>
                <a:xfrm>
                  <a:off x="2682816" y="1796038"/>
                  <a:ext cx="2009954" cy="241540"/>
                </a:xfrm>
                <a:prstGeom prst="rect">
                  <a:avLst/>
                </a:prstGeom>
                <a:solidFill>
                  <a:srgbClr val="EDED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310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관 뚜레쥬르</a:t>
                  </a: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209960-BFE0-487E-B301-AC2E460B08E0}"/>
                  </a:ext>
                </a:extLst>
              </p:cNvPr>
              <p:cNvSpPr/>
              <p:nvPr/>
            </p:nvSpPr>
            <p:spPr>
              <a:xfrm>
                <a:off x="2863978" y="4412306"/>
                <a:ext cx="1190446" cy="241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310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 우체국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340277-62AF-4559-BDFF-54D003F638C6}"/>
                  </a:ext>
                </a:extLst>
              </p:cNvPr>
              <p:cNvSpPr/>
              <p:nvPr/>
            </p:nvSpPr>
            <p:spPr>
              <a:xfrm>
                <a:off x="2863978" y="4888502"/>
                <a:ext cx="1190446" cy="241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310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727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호</a:t>
                </a: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E4B423E-9C25-4597-92FE-FEACEA198551}"/>
                </a:ext>
              </a:extLst>
            </p:cNvPr>
            <p:cNvSpPr/>
            <p:nvPr/>
          </p:nvSpPr>
          <p:spPr>
            <a:xfrm>
              <a:off x="5543909" y="3405680"/>
              <a:ext cx="583721" cy="532266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E622AA-3584-4585-80FA-BC5EAB5891C4}"/>
              </a:ext>
            </a:extLst>
          </p:cNvPr>
          <p:cNvGrpSpPr/>
          <p:nvPr/>
        </p:nvGrpSpPr>
        <p:grpSpPr>
          <a:xfrm>
            <a:off x="7350217" y="2173293"/>
            <a:ext cx="3267164" cy="3159328"/>
            <a:chOff x="6928451" y="1389215"/>
            <a:chExt cx="3866255" cy="35954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B131871-85B8-433B-8B6D-1E30387EE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47574"/>
            <a:stretch/>
          </p:blipFill>
          <p:spPr>
            <a:xfrm>
              <a:off x="6937081" y="1389215"/>
              <a:ext cx="3857625" cy="359545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FF744F-EE37-4DAB-A2E6-11AC5ECE5F96}"/>
                </a:ext>
              </a:extLst>
            </p:cNvPr>
            <p:cNvSpPr/>
            <p:nvPr/>
          </p:nvSpPr>
          <p:spPr>
            <a:xfrm>
              <a:off x="7694761" y="3981892"/>
              <a:ext cx="957532" cy="275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rgbClr val="BFBFBF"/>
                  </a:solidFill>
                </a:rPr>
                <a:t>도보 </a:t>
              </a:r>
              <a:r>
                <a:rPr lang="en-US" altLang="ko-KR" sz="1000" dirty="0">
                  <a:solidFill>
                    <a:srgbClr val="BFBFBF"/>
                  </a:solidFill>
                </a:rPr>
                <a:t>30</a:t>
              </a:r>
              <a:r>
                <a:rPr lang="ko-KR" altLang="en-US" sz="1000" dirty="0">
                  <a:solidFill>
                    <a:srgbClr val="BFBFBF"/>
                  </a:solidFill>
                </a:rPr>
                <a:t>초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46E6FA5-AA3A-497E-B171-15A3EB369B90}"/>
                </a:ext>
              </a:extLst>
            </p:cNvPr>
            <p:cNvSpPr/>
            <p:nvPr/>
          </p:nvSpPr>
          <p:spPr>
            <a:xfrm>
              <a:off x="7703385" y="4410854"/>
              <a:ext cx="1469168" cy="275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엘리베이터 승차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56222-98D6-46F6-A057-007B11666890}"/>
                </a:ext>
              </a:extLst>
            </p:cNvPr>
            <p:cNvSpPr/>
            <p:nvPr/>
          </p:nvSpPr>
          <p:spPr>
            <a:xfrm>
              <a:off x="6928451" y="2254734"/>
              <a:ext cx="3060938" cy="61245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총 예상 소요시간 </a:t>
              </a:r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</a:rPr>
                <a:t>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11F6867-B3FA-4DFA-8A26-2FE0040F2A67}"/>
                </a:ext>
              </a:extLst>
            </p:cNvPr>
            <p:cNvSpPr/>
            <p:nvPr/>
          </p:nvSpPr>
          <p:spPr>
            <a:xfrm>
              <a:off x="7760459" y="3512860"/>
              <a:ext cx="2228930" cy="275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310</a:t>
              </a:r>
              <a:r>
                <a:rPr lang="ko-KR" altLang="en-US" sz="1050" dirty="0">
                  <a:solidFill>
                    <a:schemeClr val="tx1"/>
                  </a:solidFill>
                </a:rPr>
                <a:t>관 </a:t>
              </a:r>
              <a:r>
                <a:rPr lang="en-US" altLang="ko-KR" sz="1050" dirty="0">
                  <a:solidFill>
                    <a:schemeClr val="tx1"/>
                  </a:solidFill>
                </a:rPr>
                <a:t>321</a:t>
              </a:r>
              <a:r>
                <a:rPr lang="ko-KR" altLang="en-US" sz="1050" dirty="0">
                  <a:solidFill>
                    <a:schemeClr val="tx1"/>
                  </a:solidFill>
                </a:rPr>
                <a:t>호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F7A38F-E833-46E3-914E-EE9225C45842}"/>
                </a:ext>
              </a:extLst>
            </p:cNvPr>
            <p:cNvSpPr/>
            <p:nvPr/>
          </p:nvSpPr>
          <p:spPr>
            <a:xfrm>
              <a:off x="7360965" y="1757002"/>
              <a:ext cx="1886551" cy="275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310</a:t>
              </a:r>
              <a:r>
                <a:rPr lang="ko-KR" altLang="en-US" sz="1050" dirty="0">
                  <a:solidFill>
                    <a:schemeClr val="tx1"/>
                  </a:solidFill>
                </a:rPr>
                <a:t>관 </a:t>
              </a:r>
              <a:r>
                <a:rPr lang="en-US" altLang="ko-KR" sz="1050" dirty="0">
                  <a:solidFill>
                    <a:schemeClr val="tx1"/>
                  </a:solidFill>
                </a:rPr>
                <a:t>321</a:t>
              </a:r>
              <a:r>
                <a:rPr lang="ko-KR" altLang="en-US" sz="1050" dirty="0">
                  <a:solidFill>
                    <a:schemeClr val="tx1"/>
                  </a:solidFill>
                </a:rPr>
                <a:t>호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7F848D-2FD4-46D5-BFE4-35BC62F95554}"/>
                </a:ext>
              </a:extLst>
            </p:cNvPr>
            <p:cNvSpPr/>
            <p:nvPr/>
          </p:nvSpPr>
          <p:spPr>
            <a:xfrm>
              <a:off x="9461089" y="1739448"/>
              <a:ext cx="1120043" cy="275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뚜레쥬르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41DAFA-DB60-4009-B8A8-C7CA85FE3C83}"/>
              </a:ext>
            </a:extLst>
          </p:cNvPr>
          <p:cNvSpPr/>
          <p:nvPr/>
        </p:nvSpPr>
        <p:spPr>
          <a:xfrm>
            <a:off x="4249408" y="5760653"/>
            <a:ext cx="5360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ko-KR" altLang="en-US" dirty="0"/>
              <a:t>길 찾기 어플리케이션처럼 구현하기로 계획</a:t>
            </a:r>
          </a:p>
        </p:txBody>
      </p:sp>
    </p:spTree>
    <p:extLst>
      <p:ext uri="{BB962C8B-B14F-4D97-AF65-F5344CB8AC3E}">
        <p14:creationId xmlns:p14="http://schemas.microsoft.com/office/powerpoint/2010/main" val="140819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3373247" y="2923457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677765" y="3072439"/>
            <a:ext cx="506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Data</a:t>
            </a:r>
            <a:r>
              <a:rPr lang="ko-KR" altLang="en-US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>
                <a:solidFill>
                  <a:schemeClr val="bg1"/>
                </a:solidFill>
              </a:rPr>
              <a:t>Structure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6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80802" y="251434"/>
            <a:ext cx="389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 Structure 1 : </a:t>
            </a:r>
            <a:r>
              <a:rPr lang="ko-KR" altLang="en-US" dirty="0"/>
              <a:t>층간 데이터 저장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3929BE-8482-4881-BB61-A5144F5DC086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C1A9B0-0B9B-4C44-BA08-E1213D41FD03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F87F0CA-94AA-4F01-A786-C7E56EC899E6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53EB10F-C5C5-478E-82DD-AC93B47CFC5F}"/>
                </a:ext>
              </a:extLst>
            </p:cNvPr>
            <p:cNvSpPr/>
            <p:nvPr/>
          </p:nvSpPr>
          <p:spPr>
            <a:xfrm>
              <a:off x="278997" y="3195480"/>
              <a:ext cx="11207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Structure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0AFBA9-BC24-4AC6-BE4C-0D9FB593932A}"/>
              </a:ext>
            </a:extLst>
          </p:cNvPr>
          <p:cNvGrpSpPr/>
          <p:nvPr/>
        </p:nvGrpSpPr>
        <p:grpSpPr>
          <a:xfrm>
            <a:off x="1678750" y="1424788"/>
            <a:ext cx="10447449" cy="4519328"/>
            <a:chOff x="1679237" y="1667384"/>
            <a:chExt cx="10447449" cy="45193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82B362-EA4E-4A35-ABB1-C5274905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237" y="2285934"/>
              <a:ext cx="3067844" cy="36927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4969B06-C2DF-492F-8AF9-A685FB292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767" y="1667384"/>
              <a:ext cx="7444919" cy="45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76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42369" y="302790"/>
            <a:ext cx="489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 Structure 2 : </a:t>
            </a:r>
            <a:r>
              <a:rPr lang="ko-KR" altLang="en-US" dirty="0"/>
              <a:t>수직 간의 데이터들을 저장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B46AE89-B37F-4DF7-88AF-A5CAA585C080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51290FE-F1AC-4B66-8990-FF9D74E184DB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A0F8F6-78D9-4F2B-B822-573B18BCBA74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FD63127-CA88-4A0E-8F38-B2F320D7BA19}"/>
                </a:ext>
              </a:extLst>
            </p:cNvPr>
            <p:cNvSpPr/>
            <p:nvPr/>
          </p:nvSpPr>
          <p:spPr>
            <a:xfrm>
              <a:off x="278997" y="3195480"/>
              <a:ext cx="11207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Structure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B4CD0D-2990-4745-AB4D-37982863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58" y="879270"/>
            <a:ext cx="8005665" cy="174830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5A15EE9-F769-40AA-BFEC-258AC8CC334D}"/>
              </a:ext>
            </a:extLst>
          </p:cNvPr>
          <p:cNvSpPr/>
          <p:nvPr/>
        </p:nvSpPr>
        <p:spPr>
          <a:xfrm>
            <a:off x="6513310" y="2815048"/>
            <a:ext cx="429208" cy="492705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ED7A17-7271-4BD4-A21B-33AB6D20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24" y="3321182"/>
            <a:ext cx="8169188" cy="35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36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43590" y="228145"/>
            <a:ext cx="435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 Structure 3 : </a:t>
            </a:r>
            <a:r>
              <a:rPr lang="ko-KR" altLang="en-US" dirty="0"/>
              <a:t>전체 이동경로를 저장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D55530-6B2A-4FF9-9DC6-2A715F5F0898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00E604E-EE3A-4D6B-A9BD-C3783362776F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2A39BE-0EAE-4891-93B6-E44F78A7E0D5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7F1925-4DD0-419E-AFD8-4D278341A2A1}"/>
                </a:ext>
              </a:extLst>
            </p:cNvPr>
            <p:cNvSpPr/>
            <p:nvPr/>
          </p:nvSpPr>
          <p:spPr>
            <a:xfrm>
              <a:off x="278997" y="3195480"/>
              <a:ext cx="11207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Structure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E05E39C-B69D-4E8C-935D-BD756E05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49" y="2103761"/>
            <a:ext cx="8922884" cy="31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99803" y="228145"/>
            <a:ext cx="536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 Structure 4 : </a:t>
            </a:r>
            <a:r>
              <a:rPr lang="ko-KR" altLang="en-US" dirty="0"/>
              <a:t>사용자의 </a:t>
            </a:r>
            <a:r>
              <a:rPr lang="en-US" altLang="ko-KR" dirty="0"/>
              <a:t>UI </a:t>
            </a:r>
            <a:r>
              <a:rPr lang="ko-KR" altLang="en-US" dirty="0"/>
              <a:t>버튼 용 자료 저장</a:t>
            </a:r>
            <a:endParaRPr lang="ko-KR" altLang="en-US" sz="2000" spc="3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FD26-ADAE-41B5-815C-9B63E4D624CC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1825861-36AF-497C-856B-D633339A6264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A274D9D-C279-4C08-84A7-1C14E5061815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D877C8-E6BF-47D0-9F33-F8792D775B99}"/>
                </a:ext>
              </a:extLst>
            </p:cNvPr>
            <p:cNvSpPr/>
            <p:nvPr/>
          </p:nvSpPr>
          <p:spPr>
            <a:xfrm>
              <a:off x="278997" y="3195480"/>
              <a:ext cx="11207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Structure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B5E794-6897-4EB6-B367-46F78F69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512" y="1971383"/>
            <a:ext cx="5971639" cy="35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8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99803" y="228145"/>
            <a:ext cx="2746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 Structure 5 : Graph</a:t>
            </a:r>
            <a:endParaRPr lang="ko-KR" altLang="en-US" sz="2000" spc="3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FD26-ADAE-41B5-815C-9B63E4D624CC}"/>
              </a:ext>
            </a:extLst>
          </p:cNvPr>
          <p:cNvGrpSpPr/>
          <p:nvPr/>
        </p:nvGrpSpPr>
        <p:grpSpPr>
          <a:xfrm>
            <a:off x="278997" y="3048159"/>
            <a:ext cx="1162975" cy="878889"/>
            <a:chOff x="278997" y="3048159"/>
            <a:chExt cx="1162975" cy="87888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1825861-36AF-497C-856B-D633339A6264}"/>
                </a:ext>
              </a:extLst>
            </p:cNvPr>
            <p:cNvCxnSpPr/>
            <p:nvPr/>
          </p:nvCxnSpPr>
          <p:spPr>
            <a:xfrm>
              <a:off x="278997" y="3048159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A274D9D-C279-4C08-84A7-1C14E5061815}"/>
                </a:ext>
              </a:extLst>
            </p:cNvPr>
            <p:cNvCxnSpPr/>
            <p:nvPr/>
          </p:nvCxnSpPr>
          <p:spPr>
            <a:xfrm>
              <a:off x="278997" y="3927048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D877C8-E6BF-47D0-9F33-F8792D775B99}"/>
                </a:ext>
              </a:extLst>
            </p:cNvPr>
            <p:cNvSpPr/>
            <p:nvPr/>
          </p:nvSpPr>
          <p:spPr>
            <a:xfrm>
              <a:off x="278997" y="3195480"/>
              <a:ext cx="11207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Structure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1279F5-5897-44F3-98DF-D9E4CC87D365}"/>
              </a:ext>
            </a:extLst>
          </p:cNvPr>
          <p:cNvGrpSpPr/>
          <p:nvPr/>
        </p:nvGrpSpPr>
        <p:grpSpPr>
          <a:xfrm>
            <a:off x="2863065" y="18659"/>
            <a:ext cx="8597267" cy="8177504"/>
            <a:chOff x="2863065" y="18659"/>
            <a:chExt cx="8597267" cy="8177504"/>
          </a:xfrm>
        </p:grpSpPr>
        <p:sp>
          <p:nvSpPr>
            <p:cNvPr id="12" name="사각형: 잘린 대각선 방향 모서리 11">
              <a:extLst>
                <a:ext uri="{FF2B5EF4-FFF2-40B4-BE49-F238E27FC236}">
                  <a16:creationId xmlns:a16="http://schemas.microsoft.com/office/drawing/2014/main" id="{4DD896A3-7AC4-4340-8EB1-5AC657E19BB4}"/>
                </a:ext>
              </a:extLst>
            </p:cNvPr>
            <p:cNvSpPr/>
            <p:nvPr/>
          </p:nvSpPr>
          <p:spPr>
            <a:xfrm>
              <a:off x="2948919" y="2293063"/>
              <a:ext cx="4495742" cy="5903100"/>
            </a:xfrm>
            <a:prstGeom prst="snip2DiagRect">
              <a:avLst/>
            </a:prstGeom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6ABF04-B447-4676-99D4-EEDBA7EC61EE}"/>
                </a:ext>
              </a:extLst>
            </p:cNvPr>
            <p:cNvGrpSpPr/>
            <p:nvPr/>
          </p:nvGrpSpPr>
          <p:grpSpPr>
            <a:xfrm>
              <a:off x="2863065" y="18659"/>
              <a:ext cx="8597267" cy="6038303"/>
              <a:chOff x="2863065" y="18659"/>
              <a:chExt cx="8597267" cy="6038303"/>
            </a:xfrm>
          </p:grpSpPr>
          <p:sp>
            <p:nvSpPr>
              <p:cNvPr id="14" name="사각형: 잘린 대각선 방향 모서리 13">
                <a:extLst>
                  <a:ext uri="{FF2B5EF4-FFF2-40B4-BE49-F238E27FC236}">
                    <a16:creationId xmlns:a16="http://schemas.microsoft.com/office/drawing/2014/main" id="{F817C64C-3ADC-4772-9F06-04F8F08DCEAE}"/>
                  </a:ext>
                </a:extLst>
              </p:cNvPr>
              <p:cNvSpPr/>
              <p:nvPr/>
            </p:nvSpPr>
            <p:spPr>
              <a:xfrm>
                <a:off x="2863065" y="18659"/>
                <a:ext cx="4495742" cy="5903100"/>
              </a:xfrm>
              <a:prstGeom prst="snip2DiagRect">
                <a:avLst/>
              </a:prstGeom>
              <a:ln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2560355-5F53-4083-902E-5685118942A1}"/>
                  </a:ext>
                </a:extLst>
              </p:cNvPr>
              <p:cNvSpPr/>
              <p:nvPr/>
            </p:nvSpPr>
            <p:spPr>
              <a:xfrm>
                <a:off x="5060640" y="2375430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014B346-50B3-4488-A70E-1B5F9189C3F6}"/>
                  </a:ext>
                </a:extLst>
              </p:cNvPr>
              <p:cNvSpPr/>
              <p:nvPr/>
            </p:nvSpPr>
            <p:spPr>
              <a:xfrm>
                <a:off x="3931462" y="23979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5149A43-8169-4E15-9AE8-01E882E46675}"/>
                  </a:ext>
                </a:extLst>
              </p:cNvPr>
              <p:cNvSpPr/>
              <p:nvPr/>
            </p:nvSpPr>
            <p:spPr>
              <a:xfrm>
                <a:off x="4809683" y="208333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A922A6C-CDEF-4E47-B44E-B1AA2EA00A99}"/>
                  </a:ext>
                </a:extLst>
              </p:cNvPr>
              <p:cNvSpPr/>
              <p:nvPr/>
            </p:nvSpPr>
            <p:spPr>
              <a:xfrm>
                <a:off x="4485315" y="2348660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63CFA8E-0DB4-4505-933F-F747AF3B6399}"/>
                  </a:ext>
                </a:extLst>
              </p:cNvPr>
              <p:cNvCxnSpPr>
                <a:cxnSpLocks/>
                <a:stCxn id="16" idx="6"/>
                <a:endCxn id="18" idx="2"/>
              </p:cNvCxnSpPr>
              <p:nvPr/>
            </p:nvCxnSpPr>
            <p:spPr>
              <a:xfrm>
                <a:off x="4149576" y="2502787"/>
                <a:ext cx="3357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76A6F05-8ABF-4046-AFDF-62103CEBB929}"/>
                  </a:ext>
                </a:extLst>
              </p:cNvPr>
              <p:cNvCxnSpPr>
                <a:cxnSpLocks/>
                <a:stCxn id="18" idx="7"/>
                <a:endCxn id="17" idx="3"/>
              </p:cNvCxnSpPr>
              <p:nvPr/>
            </p:nvCxnSpPr>
            <p:spPr>
              <a:xfrm flipV="1">
                <a:off x="4739901" y="2262350"/>
                <a:ext cx="101724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185A551-7FC3-4D6D-891A-5ABF5E0B5DF7}"/>
                  </a:ext>
                </a:extLst>
              </p:cNvPr>
              <p:cNvCxnSpPr>
                <a:cxnSpLocks/>
                <a:stCxn id="18" idx="6"/>
                <a:endCxn id="15" idx="2"/>
              </p:cNvCxnSpPr>
              <p:nvPr/>
            </p:nvCxnSpPr>
            <p:spPr>
              <a:xfrm flipV="1">
                <a:off x="4783581" y="2480292"/>
                <a:ext cx="277059" cy="224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B5D84A-5616-4E61-A4CB-7FB5DF4F4D61}"/>
                  </a:ext>
                </a:extLst>
              </p:cNvPr>
              <p:cNvSpPr txBox="1"/>
              <p:nvPr/>
            </p:nvSpPr>
            <p:spPr>
              <a:xfrm>
                <a:off x="6989671" y="2452615"/>
                <a:ext cx="905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2F</a:t>
                </a:r>
                <a:endParaRPr lang="ko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5144FE1-D293-4277-8782-AA55E1B7F168}"/>
                  </a:ext>
                </a:extLst>
              </p:cNvPr>
              <p:cNvSpPr/>
              <p:nvPr/>
            </p:nvSpPr>
            <p:spPr>
              <a:xfrm>
                <a:off x="8578475" y="105950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C49E95-0123-4FAD-ACED-502DC0485A08}"/>
                  </a:ext>
                </a:extLst>
              </p:cNvPr>
              <p:cNvSpPr txBox="1"/>
              <p:nvPr/>
            </p:nvSpPr>
            <p:spPr>
              <a:xfrm>
                <a:off x="8392949" y="951446"/>
                <a:ext cx="3067383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: Normal </a:t>
                </a:r>
                <a:r>
                  <a:rPr lang="ko-KR" altLang="en-US" dirty="0"/>
                  <a:t>장소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  : </a:t>
                </a:r>
                <a:r>
                  <a:rPr lang="ko-KR" altLang="en-US" dirty="0"/>
                  <a:t>층간 이동 가능 장소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  : </a:t>
                </a:r>
                <a:r>
                  <a:rPr lang="ko-KR" altLang="en-US" dirty="0"/>
                  <a:t>장소 사이 소요 시간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79677AE-A422-4327-97E9-438441F9FD71}"/>
                  </a:ext>
                </a:extLst>
              </p:cNvPr>
              <p:cNvSpPr/>
              <p:nvPr/>
            </p:nvSpPr>
            <p:spPr>
              <a:xfrm>
                <a:off x="8578475" y="1601791"/>
                <a:ext cx="218114" cy="20972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935593A-CAA2-483C-8A73-0D47473C2E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5161" y="2126323"/>
                <a:ext cx="258062" cy="249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4299CBF-04BE-4F01-8DA7-A8AB839D0EA1}"/>
                  </a:ext>
                </a:extLst>
              </p:cNvPr>
              <p:cNvSpPr/>
              <p:nvPr/>
            </p:nvSpPr>
            <p:spPr>
              <a:xfrm>
                <a:off x="4196885" y="208333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CE04AA0-7938-4838-8B32-EB6591BCF70B}"/>
                  </a:ext>
                </a:extLst>
              </p:cNvPr>
              <p:cNvCxnSpPr>
                <a:cxnSpLocks/>
                <a:stCxn id="31" idx="5"/>
                <a:endCxn id="18" idx="1"/>
              </p:cNvCxnSpPr>
              <p:nvPr/>
            </p:nvCxnSpPr>
            <p:spPr>
              <a:xfrm>
                <a:off x="4383057" y="2262350"/>
                <a:ext cx="145938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2E79038-54E3-4015-8C57-44BA5C32C650}"/>
                  </a:ext>
                </a:extLst>
              </p:cNvPr>
              <p:cNvSpPr/>
              <p:nvPr/>
            </p:nvSpPr>
            <p:spPr>
              <a:xfrm>
                <a:off x="4164943" y="27138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2EC797B-22F5-4FE3-8BA6-D13A1D25E92C}"/>
                  </a:ext>
                </a:extLst>
              </p:cNvPr>
              <p:cNvCxnSpPr>
                <a:cxnSpLocks/>
                <a:stCxn id="33" idx="7"/>
                <a:endCxn id="18" idx="3"/>
              </p:cNvCxnSpPr>
              <p:nvPr/>
            </p:nvCxnSpPr>
            <p:spPr>
              <a:xfrm flipV="1">
                <a:off x="4351115" y="2611771"/>
                <a:ext cx="177880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E853FCA-5F65-4AD5-A673-F3FCE6F196D2}"/>
                  </a:ext>
                </a:extLst>
              </p:cNvPr>
              <p:cNvSpPr/>
              <p:nvPr/>
            </p:nvSpPr>
            <p:spPr>
              <a:xfrm>
                <a:off x="4842526" y="271382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AABCD45-B9E0-4AC9-80BC-E5597370A29C}"/>
                  </a:ext>
                </a:extLst>
              </p:cNvPr>
              <p:cNvCxnSpPr>
                <a:cxnSpLocks/>
                <a:stCxn id="35" idx="1"/>
                <a:endCxn id="18" idx="5"/>
              </p:cNvCxnSpPr>
              <p:nvPr/>
            </p:nvCxnSpPr>
            <p:spPr>
              <a:xfrm flipH="1" flipV="1">
                <a:off x="4739901" y="2611771"/>
                <a:ext cx="134567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D47314E-509C-4C8B-A362-F3922DFB8A95}"/>
                  </a:ext>
                </a:extLst>
              </p:cNvPr>
              <p:cNvSpPr/>
              <p:nvPr/>
            </p:nvSpPr>
            <p:spPr>
              <a:xfrm>
                <a:off x="4605797" y="3205835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BE464E3-03A4-4B44-B616-F5560D7121FD}"/>
                  </a:ext>
                </a:extLst>
              </p:cNvPr>
              <p:cNvCxnSpPr>
                <a:cxnSpLocks/>
                <a:stCxn id="37" idx="0"/>
                <a:endCxn id="18" idx="4"/>
              </p:cNvCxnSpPr>
              <p:nvPr/>
            </p:nvCxnSpPr>
            <p:spPr>
              <a:xfrm flipH="1" flipV="1">
                <a:off x="4634448" y="2656914"/>
                <a:ext cx="120482" cy="54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31B2DD4-9589-44E9-BE07-D01641D7E385}"/>
                  </a:ext>
                </a:extLst>
              </p:cNvPr>
              <p:cNvSpPr/>
              <p:nvPr/>
            </p:nvSpPr>
            <p:spPr>
              <a:xfrm>
                <a:off x="5060640" y="35356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C730004-E649-487A-A207-BA34CA0C30AF}"/>
                  </a:ext>
                </a:extLst>
              </p:cNvPr>
              <p:cNvCxnSpPr>
                <a:cxnSpLocks/>
                <a:stCxn id="39" idx="1"/>
                <a:endCxn id="37" idx="5"/>
              </p:cNvCxnSpPr>
              <p:nvPr/>
            </p:nvCxnSpPr>
            <p:spPr>
              <a:xfrm flipH="1" flipV="1">
                <a:off x="4860383" y="3468946"/>
                <a:ext cx="232199" cy="97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5F537F5-56E1-4E69-BD33-BC3C6ED72A5D}"/>
                  </a:ext>
                </a:extLst>
              </p:cNvPr>
              <p:cNvSpPr/>
              <p:nvPr/>
            </p:nvSpPr>
            <p:spPr>
              <a:xfrm>
                <a:off x="4387683" y="3556756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1F396F3-CA8A-4504-B6D9-CBD09EA25E8D}"/>
                  </a:ext>
                </a:extLst>
              </p:cNvPr>
              <p:cNvCxnSpPr>
                <a:cxnSpLocks/>
                <a:stCxn id="41" idx="7"/>
                <a:endCxn id="37" idx="3"/>
              </p:cNvCxnSpPr>
              <p:nvPr/>
            </p:nvCxnSpPr>
            <p:spPr>
              <a:xfrm flipV="1">
                <a:off x="4573855" y="3468946"/>
                <a:ext cx="75622" cy="118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FD56024-370F-49EA-A846-83A5C1C64952}"/>
                  </a:ext>
                </a:extLst>
              </p:cNvPr>
              <p:cNvSpPr/>
              <p:nvPr/>
            </p:nvSpPr>
            <p:spPr>
              <a:xfrm>
                <a:off x="4161748" y="316651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0E62B01-DA36-487C-ADD9-1CD804322724}"/>
                  </a:ext>
                </a:extLst>
              </p:cNvPr>
              <p:cNvCxnSpPr>
                <a:cxnSpLocks/>
                <a:stCxn id="43" idx="6"/>
                <a:endCxn id="37" idx="2"/>
              </p:cNvCxnSpPr>
              <p:nvPr/>
            </p:nvCxnSpPr>
            <p:spPr>
              <a:xfrm>
                <a:off x="4379862" y="3271377"/>
                <a:ext cx="225935" cy="885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DCD98F7-64B7-43FD-A725-0D4904E5B099}"/>
                  </a:ext>
                </a:extLst>
              </p:cNvPr>
              <p:cNvSpPr/>
              <p:nvPr/>
            </p:nvSpPr>
            <p:spPr>
              <a:xfrm>
                <a:off x="5797734" y="2769422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B76639-5E1B-4E9F-AB59-483F14F70BB8}"/>
                  </a:ext>
                </a:extLst>
              </p:cNvPr>
              <p:cNvCxnSpPr>
                <a:cxnSpLocks/>
                <a:stCxn id="37" idx="6"/>
                <a:endCxn id="45" idx="3"/>
              </p:cNvCxnSpPr>
              <p:nvPr/>
            </p:nvCxnSpPr>
            <p:spPr>
              <a:xfrm flipV="1">
                <a:off x="4904063" y="3032533"/>
                <a:ext cx="937351" cy="327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8EEAE0A-F5EE-41BF-9711-F0A5A25E67FD}"/>
                  </a:ext>
                </a:extLst>
              </p:cNvPr>
              <p:cNvCxnSpPr>
                <a:cxnSpLocks/>
                <a:endCxn id="45" idx="1"/>
              </p:cNvCxnSpPr>
              <p:nvPr/>
            </p:nvCxnSpPr>
            <p:spPr>
              <a:xfrm>
                <a:off x="4783581" y="2553328"/>
                <a:ext cx="1057833" cy="26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5913561-C1B2-400D-AB53-957DDC360C5F}"/>
                  </a:ext>
                </a:extLst>
              </p:cNvPr>
              <p:cNvSpPr/>
              <p:nvPr/>
            </p:nvSpPr>
            <p:spPr>
              <a:xfrm>
                <a:off x="6373286" y="276048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C61AA4E-E635-420C-9216-DD91B9787311}"/>
                  </a:ext>
                </a:extLst>
              </p:cNvPr>
              <p:cNvSpPr/>
              <p:nvPr/>
            </p:nvSpPr>
            <p:spPr>
              <a:xfrm>
                <a:off x="6136459" y="245244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999405E-4293-497C-83AA-E8C6198A4EB1}"/>
                  </a:ext>
                </a:extLst>
              </p:cNvPr>
              <p:cNvCxnSpPr>
                <a:cxnSpLocks/>
                <a:stCxn id="45" idx="7"/>
                <a:endCxn id="49" idx="3"/>
              </p:cNvCxnSpPr>
              <p:nvPr/>
            </p:nvCxnSpPr>
            <p:spPr>
              <a:xfrm flipV="1">
                <a:off x="6052320" y="2631458"/>
                <a:ext cx="116081" cy="183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327A843-0AC8-445E-A5D9-475B2456BA24}"/>
                  </a:ext>
                </a:extLst>
              </p:cNvPr>
              <p:cNvSpPr/>
              <p:nvPr/>
            </p:nvSpPr>
            <p:spPr>
              <a:xfrm>
                <a:off x="5666360" y="2421734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E056C-C0F1-46BE-ABB4-C48C4BC2FD65}"/>
                  </a:ext>
                </a:extLst>
              </p:cNvPr>
              <p:cNvCxnSpPr>
                <a:cxnSpLocks/>
                <a:stCxn id="51" idx="5"/>
                <a:endCxn id="45" idx="0"/>
              </p:cNvCxnSpPr>
              <p:nvPr/>
            </p:nvCxnSpPr>
            <p:spPr>
              <a:xfrm>
                <a:off x="5852532" y="2600745"/>
                <a:ext cx="94335" cy="168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22FC22AF-77D8-4A4D-A228-5C5BE1EFBFB0}"/>
                  </a:ext>
                </a:extLst>
              </p:cNvPr>
              <p:cNvSpPr/>
              <p:nvPr/>
            </p:nvSpPr>
            <p:spPr>
              <a:xfrm>
                <a:off x="6169302" y="308293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99A73A32-EA74-40DA-9A4F-3139E7919195}"/>
                  </a:ext>
                </a:extLst>
              </p:cNvPr>
              <p:cNvCxnSpPr>
                <a:cxnSpLocks/>
                <a:stCxn id="53" idx="1"/>
                <a:endCxn id="45" idx="5"/>
              </p:cNvCxnSpPr>
              <p:nvPr/>
            </p:nvCxnSpPr>
            <p:spPr>
              <a:xfrm flipH="1" flipV="1">
                <a:off x="6052320" y="3032533"/>
                <a:ext cx="148924" cy="8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7F7D727-FBA6-4ED9-9055-F2C4359B47C5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 flipV="1">
                <a:off x="6096000" y="2865347"/>
                <a:ext cx="277286" cy="582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28A552D-96A3-44B3-823B-A4FB3028A19E}"/>
                  </a:ext>
                </a:extLst>
              </p:cNvPr>
              <p:cNvSpPr/>
              <p:nvPr/>
            </p:nvSpPr>
            <p:spPr>
              <a:xfrm>
                <a:off x="5804585" y="3259222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03240F9-D220-4C6D-B007-D05677476F4C}"/>
                  </a:ext>
                </a:extLst>
              </p:cNvPr>
              <p:cNvCxnSpPr>
                <a:cxnSpLocks/>
                <a:stCxn id="45" idx="4"/>
                <a:endCxn id="56" idx="0"/>
              </p:cNvCxnSpPr>
              <p:nvPr/>
            </p:nvCxnSpPr>
            <p:spPr>
              <a:xfrm flipH="1">
                <a:off x="5913642" y="3077676"/>
                <a:ext cx="33225" cy="181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043D586-5B22-4DB6-BD95-847D535291A0}"/>
                  </a:ext>
                </a:extLst>
              </p:cNvPr>
              <p:cNvSpPr/>
              <p:nvPr/>
            </p:nvSpPr>
            <p:spPr>
              <a:xfrm>
                <a:off x="5060640" y="4665912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36BEF3C-2036-4FB4-9125-A9A634D49E5F}"/>
                  </a:ext>
                </a:extLst>
              </p:cNvPr>
              <p:cNvSpPr/>
              <p:nvPr/>
            </p:nvSpPr>
            <p:spPr>
              <a:xfrm>
                <a:off x="3931462" y="46884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0DDDFEE-3319-4D30-A573-007B8952740F}"/>
                  </a:ext>
                </a:extLst>
              </p:cNvPr>
              <p:cNvSpPr/>
              <p:nvPr/>
            </p:nvSpPr>
            <p:spPr>
              <a:xfrm>
                <a:off x="4809683" y="43738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E3806B51-7972-46B4-89AA-17A7B5DAC217}"/>
                  </a:ext>
                </a:extLst>
              </p:cNvPr>
              <p:cNvSpPr/>
              <p:nvPr/>
            </p:nvSpPr>
            <p:spPr>
              <a:xfrm>
                <a:off x="4485315" y="4639142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2B6E635-6A35-43F6-93F6-63DEF8911B01}"/>
                  </a:ext>
                </a:extLst>
              </p:cNvPr>
              <p:cNvCxnSpPr>
                <a:cxnSpLocks/>
                <a:stCxn id="59" idx="6"/>
                <a:endCxn id="61" idx="2"/>
              </p:cNvCxnSpPr>
              <p:nvPr/>
            </p:nvCxnSpPr>
            <p:spPr>
              <a:xfrm>
                <a:off x="4149576" y="4793269"/>
                <a:ext cx="3357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24C6AFD-6236-4213-BA8D-67F7EF5F3915}"/>
                  </a:ext>
                </a:extLst>
              </p:cNvPr>
              <p:cNvCxnSpPr>
                <a:cxnSpLocks/>
                <a:stCxn id="61" idx="7"/>
                <a:endCxn id="60" idx="3"/>
              </p:cNvCxnSpPr>
              <p:nvPr/>
            </p:nvCxnSpPr>
            <p:spPr>
              <a:xfrm flipV="1">
                <a:off x="4739901" y="4552832"/>
                <a:ext cx="101724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25797B28-58FA-4AFD-A026-6AC8DA461827}"/>
                  </a:ext>
                </a:extLst>
              </p:cNvPr>
              <p:cNvCxnSpPr>
                <a:cxnSpLocks/>
                <a:stCxn id="61" idx="6"/>
                <a:endCxn id="58" idx="2"/>
              </p:cNvCxnSpPr>
              <p:nvPr/>
            </p:nvCxnSpPr>
            <p:spPr>
              <a:xfrm flipV="1">
                <a:off x="4783581" y="4770774"/>
                <a:ext cx="277059" cy="224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38DC88F-536A-4BB9-B460-B3E1A450CEC1}"/>
                  </a:ext>
                </a:extLst>
              </p:cNvPr>
              <p:cNvSpPr txBox="1"/>
              <p:nvPr/>
            </p:nvSpPr>
            <p:spPr>
              <a:xfrm>
                <a:off x="6989671" y="4743097"/>
                <a:ext cx="905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1F</a:t>
                </a:r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5A15572-2585-49F5-9136-2F62E40E2816}"/>
                  </a:ext>
                </a:extLst>
              </p:cNvPr>
              <p:cNvSpPr/>
              <p:nvPr/>
            </p:nvSpPr>
            <p:spPr>
              <a:xfrm>
                <a:off x="4196885" y="4373821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6CC63A5-9E85-4456-A46A-D0E571C10ED4}"/>
                  </a:ext>
                </a:extLst>
              </p:cNvPr>
              <p:cNvCxnSpPr>
                <a:cxnSpLocks/>
                <a:stCxn id="66" idx="5"/>
                <a:endCxn id="61" idx="1"/>
              </p:cNvCxnSpPr>
              <p:nvPr/>
            </p:nvCxnSpPr>
            <p:spPr>
              <a:xfrm>
                <a:off x="4383057" y="4552832"/>
                <a:ext cx="145938" cy="1314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1D9BAA2-D142-48D1-B0B6-EC879FD56726}"/>
                  </a:ext>
                </a:extLst>
              </p:cNvPr>
              <p:cNvSpPr/>
              <p:nvPr/>
            </p:nvSpPr>
            <p:spPr>
              <a:xfrm>
                <a:off x="4164943" y="50043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4C1F5CEA-44AA-4B6C-A476-1CEEF028D6A3}"/>
                  </a:ext>
                </a:extLst>
              </p:cNvPr>
              <p:cNvCxnSpPr>
                <a:cxnSpLocks/>
                <a:stCxn id="68" idx="7"/>
                <a:endCxn id="61" idx="3"/>
              </p:cNvCxnSpPr>
              <p:nvPr/>
            </p:nvCxnSpPr>
            <p:spPr>
              <a:xfrm flipV="1">
                <a:off x="4351115" y="4902253"/>
                <a:ext cx="177880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F272EA2D-A680-43E5-B50A-26E76C81CEBC}"/>
                  </a:ext>
                </a:extLst>
              </p:cNvPr>
              <p:cNvSpPr/>
              <p:nvPr/>
            </p:nvSpPr>
            <p:spPr>
              <a:xfrm>
                <a:off x="4842526" y="500430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9DC6306-B83B-49AF-A810-349B865E01A9}"/>
                  </a:ext>
                </a:extLst>
              </p:cNvPr>
              <p:cNvCxnSpPr>
                <a:cxnSpLocks/>
                <a:stCxn id="70" idx="1"/>
                <a:endCxn id="61" idx="5"/>
              </p:cNvCxnSpPr>
              <p:nvPr/>
            </p:nvCxnSpPr>
            <p:spPr>
              <a:xfrm flipH="1" flipV="1">
                <a:off x="4739901" y="4902253"/>
                <a:ext cx="134567" cy="132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766BC0E8-C5AC-4AB2-98A7-89AD71234BCC}"/>
                  </a:ext>
                </a:extLst>
              </p:cNvPr>
              <p:cNvSpPr/>
              <p:nvPr/>
            </p:nvSpPr>
            <p:spPr>
              <a:xfrm>
                <a:off x="4605797" y="5496317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E6834228-CE87-4558-B4B1-4E39B8EC1FEC}"/>
                  </a:ext>
                </a:extLst>
              </p:cNvPr>
              <p:cNvCxnSpPr>
                <a:cxnSpLocks/>
                <a:stCxn id="72" idx="0"/>
                <a:endCxn id="61" idx="4"/>
              </p:cNvCxnSpPr>
              <p:nvPr/>
            </p:nvCxnSpPr>
            <p:spPr>
              <a:xfrm flipH="1" flipV="1">
                <a:off x="4634448" y="4947396"/>
                <a:ext cx="120482" cy="54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12DA78E-21D6-4FCE-B44C-3F04DF34AA98}"/>
                  </a:ext>
                </a:extLst>
              </p:cNvPr>
              <p:cNvSpPr/>
              <p:nvPr/>
            </p:nvSpPr>
            <p:spPr>
              <a:xfrm>
                <a:off x="5060640" y="5826103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F42F996-98F3-4811-A289-D0C62A27A2CA}"/>
                  </a:ext>
                </a:extLst>
              </p:cNvPr>
              <p:cNvCxnSpPr>
                <a:cxnSpLocks/>
                <a:stCxn id="74" idx="1"/>
                <a:endCxn id="72" idx="5"/>
              </p:cNvCxnSpPr>
              <p:nvPr/>
            </p:nvCxnSpPr>
            <p:spPr>
              <a:xfrm flipH="1" flipV="1">
                <a:off x="4860383" y="5759428"/>
                <a:ext cx="232199" cy="97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2A1025A-2812-487D-B825-B1C7E39016A8}"/>
                  </a:ext>
                </a:extLst>
              </p:cNvPr>
              <p:cNvSpPr/>
              <p:nvPr/>
            </p:nvSpPr>
            <p:spPr>
              <a:xfrm>
                <a:off x="4387683" y="5847238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480A1BB-E7EE-42E0-BF27-7119A9F529DE}"/>
                  </a:ext>
                </a:extLst>
              </p:cNvPr>
              <p:cNvCxnSpPr>
                <a:cxnSpLocks/>
                <a:stCxn id="76" idx="7"/>
                <a:endCxn id="72" idx="3"/>
              </p:cNvCxnSpPr>
              <p:nvPr/>
            </p:nvCxnSpPr>
            <p:spPr>
              <a:xfrm flipV="1">
                <a:off x="4573855" y="5759428"/>
                <a:ext cx="75622" cy="118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30EC763-897E-4A3F-82B1-66B114ADC59B}"/>
                  </a:ext>
                </a:extLst>
              </p:cNvPr>
              <p:cNvSpPr/>
              <p:nvPr/>
            </p:nvSpPr>
            <p:spPr>
              <a:xfrm>
                <a:off x="4161748" y="545699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A86A0C2-552E-4733-AAEB-ABFF6584A889}"/>
                  </a:ext>
                </a:extLst>
              </p:cNvPr>
              <p:cNvCxnSpPr>
                <a:cxnSpLocks/>
                <a:stCxn id="78" idx="6"/>
                <a:endCxn id="72" idx="2"/>
              </p:cNvCxnSpPr>
              <p:nvPr/>
            </p:nvCxnSpPr>
            <p:spPr>
              <a:xfrm>
                <a:off x="4379862" y="5561859"/>
                <a:ext cx="225935" cy="885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1D436DB-4A0E-4DB7-B24D-445199C4148F}"/>
                  </a:ext>
                </a:extLst>
              </p:cNvPr>
              <p:cNvSpPr/>
              <p:nvPr/>
            </p:nvSpPr>
            <p:spPr>
              <a:xfrm>
                <a:off x="5797734" y="5059904"/>
                <a:ext cx="298266" cy="3082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01F78BA7-F18C-436B-8837-E1510AA2F1AC}"/>
                  </a:ext>
                </a:extLst>
              </p:cNvPr>
              <p:cNvCxnSpPr>
                <a:cxnSpLocks/>
                <a:stCxn id="72" idx="6"/>
                <a:endCxn id="80" idx="3"/>
              </p:cNvCxnSpPr>
              <p:nvPr/>
            </p:nvCxnSpPr>
            <p:spPr>
              <a:xfrm flipV="1">
                <a:off x="4904063" y="5323015"/>
                <a:ext cx="937351" cy="327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1D7FDD2-0B90-4B20-9404-DD70F48998BE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4783581" y="4843810"/>
                <a:ext cx="1057833" cy="26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437A318-E84F-4E20-B4DD-C051EBFBF128}"/>
                  </a:ext>
                </a:extLst>
              </p:cNvPr>
              <p:cNvSpPr/>
              <p:nvPr/>
            </p:nvSpPr>
            <p:spPr>
              <a:xfrm>
                <a:off x="6373286" y="5050967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39A0DC8-3778-410E-A56B-55547C869135}"/>
                  </a:ext>
                </a:extLst>
              </p:cNvPr>
              <p:cNvSpPr/>
              <p:nvPr/>
            </p:nvSpPr>
            <p:spPr>
              <a:xfrm>
                <a:off x="6136459" y="4742929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508D6FE-51F4-4DD0-8DA4-D67E0E2FA56A}"/>
                  </a:ext>
                </a:extLst>
              </p:cNvPr>
              <p:cNvCxnSpPr>
                <a:cxnSpLocks/>
                <a:stCxn id="80" idx="7"/>
                <a:endCxn id="84" idx="3"/>
              </p:cNvCxnSpPr>
              <p:nvPr/>
            </p:nvCxnSpPr>
            <p:spPr>
              <a:xfrm flipV="1">
                <a:off x="6052320" y="4921940"/>
                <a:ext cx="116081" cy="1831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4BFAACD-C984-4111-9DC5-65220D3AB9F3}"/>
                  </a:ext>
                </a:extLst>
              </p:cNvPr>
              <p:cNvSpPr/>
              <p:nvPr/>
            </p:nvSpPr>
            <p:spPr>
              <a:xfrm>
                <a:off x="5666360" y="4712216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1ABDA3B-36FC-48BB-8F65-D2C6617CE2AF}"/>
                  </a:ext>
                </a:extLst>
              </p:cNvPr>
              <p:cNvCxnSpPr>
                <a:cxnSpLocks/>
                <a:stCxn id="86" idx="5"/>
                <a:endCxn id="80" idx="0"/>
              </p:cNvCxnSpPr>
              <p:nvPr/>
            </p:nvCxnSpPr>
            <p:spPr>
              <a:xfrm>
                <a:off x="5852532" y="4891227"/>
                <a:ext cx="94335" cy="168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0A4EEDBF-4763-44DD-9E00-D8E33BB21219}"/>
                  </a:ext>
                </a:extLst>
              </p:cNvPr>
              <p:cNvSpPr/>
              <p:nvPr/>
            </p:nvSpPr>
            <p:spPr>
              <a:xfrm>
                <a:off x="6169302" y="5373415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8EB7BC2-B959-4858-9278-01BD54CB1E5A}"/>
                  </a:ext>
                </a:extLst>
              </p:cNvPr>
              <p:cNvCxnSpPr>
                <a:cxnSpLocks/>
                <a:stCxn id="88" idx="1"/>
                <a:endCxn id="80" idx="5"/>
              </p:cNvCxnSpPr>
              <p:nvPr/>
            </p:nvCxnSpPr>
            <p:spPr>
              <a:xfrm flipH="1" flipV="1">
                <a:off x="6052320" y="5323015"/>
                <a:ext cx="148924" cy="8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B4FEEEEE-755F-4ECA-AE80-8AC7AADA5D87}"/>
                  </a:ext>
                </a:extLst>
              </p:cNvPr>
              <p:cNvCxnSpPr>
                <a:cxnSpLocks/>
                <a:stCxn id="80" idx="6"/>
                <a:endCxn id="83" idx="2"/>
              </p:cNvCxnSpPr>
              <p:nvPr/>
            </p:nvCxnSpPr>
            <p:spPr>
              <a:xfrm flipV="1">
                <a:off x="6096000" y="5155829"/>
                <a:ext cx="277286" cy="582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42EBC8C-525E-48C7-B4E3-988D287EA647}"/>
                  </a:ext>
                </a:extLst>
              </p:cNvPr>
              <p:cNvSpPr/>
              <p:nvPr/>
            </p:nvSpPr>
            <p:spPr>
              <a:xfrm>
                <a:off x="5804585" y="5549704"/>
                <a:ext cx="218114" cy="2097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925BC901-84C6-490C-A1D6-FED7ECC9F956}"/>
                  </a:ext>
                </a:extLst>
              </p:cNvPr>
              <p:cNvCxnSpPr>
                <a:cxnSpLocks/>
                <a:stCxn id="80" idx="4"/>
                <a:endCxn id="91" idx="0"/>
              </p:cNvCxnSpPr>
              <p:nvPr/>
            </p:nvCxnSpPr>
            <p:spPr>
              <a:xfrm flipH="1">
                <a:off x="5913642" y="5368158"/>
                <a:ext cx="33225" cy="181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0A89F807-E1DA-452F-9F33-DFB7BEB9A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1978" y="1157681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178B14A0-0245-436B-9573-4D868ABB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83" y="2031692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9EF704AF-BACE-4144-A57F-152D7C431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6867" y="1543412"/>
                <a:ext cx="0" cy="367061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896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2729435" y="2864519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033953" y="3013501"/>
            <a:ext cx="6660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Implementation Result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91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4488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Entire Project’s Architecture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169947" y="3290844"/>
            <a:ext cx="1302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Entire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Architecture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F04052-495C-42B9-A2D2-6E0F6359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64" y="2306772"/>
            <a:ext cx="7639653" cy="25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0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37655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Project’s Class Diagram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333711" y="3290844"/>
            <a:ext cx="974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Class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Diagram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4FDBA6-11F8-45A1-AD45-6F05FA07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3" y="825622"/>
            <a:ext cx="7778713" cy="56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4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3373247" y="2923457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677765" y="3072439"/>
            <a:ext cx="506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ABOUT PROJECT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85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5239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Project’s Class Diagram – Part 1 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333711" y="3290844"/>
            <a:ext cx="974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Class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1EE79-215F-435F-9E8D-E6B50B84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94" y="1830599"/>
            <a:ext cx="4465923" cy="3505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56A296-932B-4594-ADC0-C00FCD96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2884"/>
            <a:ext cx="5577751" cy="48926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92A633-BCF4-4D42-87DD-347407540B4E}"/>
              </a:ext>
            </a:extLst>
          </p:cNvPr>
          <p:cNvSpPr/>
          <p:nvPr/>
        </p:nvSpPr>
        <p:spPr>
          <a:xfrm>
            <a:off x="2146041" y="3152325"/>
            <a:ext cx="1548881" cy="607912"/>
          </a:xfrm>
          <a:prstGeom prst="rect">
            <a:avLst/>
          </a:prstGeom>
          <a:noFill/>
          <a:ln w="28575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83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6BA888-D434-4EB3-BDFD-124588B2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318134"/>
            <a:ext cx="8153098" cy="45301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5111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Project’s Class Diagram – Part 2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333711" y="3290844"/>
            <a:ext cx="974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Class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5E1CC3-071E-405F-AD96-A8BF35B3D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9"/>
          <a:stretch/>
        </p:blipFill>
        <p:spPr>
          <a:xfrm>
            <a:off x="9442869" y="1532513"/>
            <a:ext cx="2621896" cy="46862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A39E4B-FABC-4872-AD17-8556A60B1A4F}"/>
              </a:ext>
            </a:extLst>
          </p:cNvPr>
          <p:cNvSpPr/>
          <p:nvPr/>
        </p:nvSpPr>
        <p:spPr>
          <a:xfrm>
            <a:off x="6522820" y="4442827"/>
            <a:ext cx="1382929" cy="517793"/>
          </a:xfrm>
          <a:prstGeom prst="rect">
            <a:avLst/>
          </a:prstGeom>
          <a:noFill/>
          <a:ln w="28575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91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A7DBCBD-171C-4C0B-81C6-5101AEA7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227660"/>
            <a:ext cx="8292359" cy="48189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5111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Project’s Class Diagram – Part 3</a:t>
            </a:r>
            <a:endParaRPr lang="ko-KR" altLang="en-US" sz="2000" spc="300" dirty="0">
              <a:latin typeface="+mj-l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684867-E1A7-41F7-A27A-D56C695C9FF7}"/>
              </a:ext>
            </a:extLst>
          </p:cNvPr>
          <p:cNvCxnSpPr/>
          <p:nvPr/>
        </p:nvCxnSpPr>
        <p:spPr>
          <a:xfrm>
            <a:off x="275208" y="314299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77BE1E-5E39-4544-88D7-EF30EDAEA4DD}"/>
              </a:ext>
            </a:extLst>
          </p:cNvPr>
          <p:cNvCxnSpPr/>
          <p:nvPr/>
        </p:nvCxnSpPr>
        <p:spPr>
          <a:xfrm>
            <a:off x="275208" y="402188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70EC49-80F2-42CE-95E3-BFF484EA5B13}"/>
              </a:ext>
            </a:extLst>
          </p:cNvPr>
          <p:cNvSpPr/>
          <p:nvPr/>
        </p:nvSpPr>
        <p:spPr>
          <a:xfrm>
            <a:off x="333711" y="3290844"/>
            <a:ext cx="974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Class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Diagram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90F7B7-F1D7-436D-AD31-7CE508BE9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1"/>
          <a:stretch/>
        </p:blipFill>
        <p:spPr>
          <a:xfrm>
            <a:off x="9540833" y="1686716"/>
            <a:ext cx="2651167" cy="46703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AD5C25-5508-485B-880F-B1A8E1B8D70E}"/>
              </a:ext>
            </a:extLst>
          </p:cNvPr>
          <p:cNvSpPr/>
          <p:nvPr/>
        </p:nvSpPr>
        <p:spPr>
          <a:xfrm>
            <a:off x="6682100" y="4570843"/>
            <a:ext cx="1443868" cy="517793"/>
          </a:xfrm>
          <a:prstGeom prst="rect">
            <a:avLst/>
          </a:prstGeom>
          <a:noFill/>
          <a:ln w="28575"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0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209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Testing Case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F85D73-20BB-4A40-802C-933BD6567887}"/>
              </a:ext>
            </a:extLst>
          </p:cNvPr>
          <p:cNvGrpSpPr/>
          <p:nvPr/>
        </p:nvGrpSpPr>
        <p:grpSpPr>
          <a:xfrm>
            <a:off x="239696" y="2989555"/>
            <a:ext cx="1162975" cy="878889"/>
            <a:chOff x="204186" y="1997910"/>
            <a:chExt cx="1162975" cy="8788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Case</a:t>
              </a: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8849487-4BBA-4DC9-B02B-9313D3C92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75760"/>
              </p:ext>
            </p:extLst>
          </p:nvPr>
        </p:nvGraphicFramePr>
        <p:xfrm>
          <a:off x="3760315" y="2220310"/>
          <a:ext cx="6109552" cy="3296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4040">
                  <a:extLst>
                    <a:ext uri="{9D8B030D-6E8A-4147-A177-3AD203B41FA5}">
                      <a16:colId xmlns:a16="http://schemas.microsoft.com/office/drawing/2014/main" val="3551960841"/>
                    </a:ext>
                  </a:extLst>
                </a:gridCol>
                <a:gridCol w="4265512">
                  <a:extLst>
                    <a:ext uri="{9D8B030D-6E8A-4147-A177-3AD203B41FA5}">
                      <a16:colId xmlns:a16="http://schemas.microsoft.com/office/drawing/2014/main" val="2412017214"/>
                    </a:ext>
                  </a:extLst>
                </a:gridCol>
              </a:tblGrid>
              <a:tr h="479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b="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Subject</a:t>
                      </a:r>
                      <a:endParaRPr lang="ko-KR" sz="1800" b="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b="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Testing Case</a:t>
                      </a:r>
                      <a:endParaRPr lang="ko-KR" sz="1800" b="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55783"/>
                  </a:ext>
                </a:extLst>
              </a:tr>
              <a:tr h="56336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System Error Testing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사용자가 입력한 정보에 대한 처리 테스팅</a:t>
                      </a:r>
                      <a:endParaRPr lang="ko-KR" sz="11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994506"/>
                  </a:ext>
                </a:extLst>
              </a:tr>
              <a:tr h="563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경유지 유무에 대한 테스팅</a:t>
                      </a:r>
                      <a:endParaRPr lang="ko-KR" sz="1100" b="1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67480"/>
                  </a:ext>
                </a:extLst>
              </a:tr>
              <a:tr h="563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비정상 입력에 대한 오류 테스팅</a:t>
                      </a:r>
                      <a:endParaRPr lang="ko-KR" sz="11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01799"/>
                  </a:ext>
                </a:extLst>
              </a:tr>
              <a:tr h="563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Algorithm Testing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수평 이동 </a:t>
                      </a:r>
                      <a:r>
                        <a:rPr lang="ko-KR" sz="11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알고리즘의 타당성 테스팅</a:t>
                      </a:r>
                      <a:endParaRPr lang="ko-KR" sz="11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724"/>
                  </a:ext>
                </a:extLst>
              </a:tr>
              <a:tr h="563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Other Testing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출발지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목적지 변경 기능 테스팅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1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8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13984" y="215193"/>
            <a:ext cx="7953459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System Error 1.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사용자가 입력한 정보에 대한 정상적인 처리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8878AF-B861-4CFD-AEA4-1E42E9326FBA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28866" y="1480136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B205</a:t>
                      </a:r>
                      <a:r>
                        <a:rPr lang="ko-KR" altLang="en-US" dirty="0"/>
                        <a:t>신문사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</a:t>
                      </a:r>
                      <a:r>
                        <a:rPr lang="ko-KR" altLang="en-US" dirty="0"/>
                        <a:t>남자화장실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314</a:t>
                      </a:r>
                      <a:r>
                        <a:rPr lang="ko-KR" altLang="en-US" dirty="0"/>
                        <a:t>공학교육혁신센터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3787106" y="942669"/>
            <a:ext cx="6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입력했을 때 결과값이 타당하게 나오는 지 비교</a:t>
            </a:r>
            <a:r>
              <a:rPr lang="en-US" altLang="ko-KR" b="1" u="sng" dirty="0"/>
              <a:t>(</a:t>
            </a:r>
            <a:r>
              <a:rPr lang="ko-KR" altLang="en-US" b="1" u="sng" dirty="0" err="1"/>
              <a:t>올라가는경우</a:t>
            </a:r>
            <a:r>
              <a:rPr lang="en-US" altLang="ko-KR" b="1" u="sng" dirty="0"/>
              <a:t>)</a:t>
            </a:r>
            <a:endParaRPr lang="ko-KR" altLang="en-US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704B1-5286-4E55-91A6-707262BB01EE}"/>
              </a:ext>
            </a:extLst>
          </p:cNvPr>
          <p:cNvSpPr txBox="1"/>
          <p:nvPr/>
        </p:nvSpPr>
        <p:spPr>
          <a:xfrm>
            <a:off x="2578754" y="2966251"/>
            <a:ext cx="8676861" cy="3139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C88B9-0CDA-49E3-BF96-35403AFC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49" y="3417550"/>
            <a:ext cx="2030058" cy="21603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16C9A0-DCF2-4084-8EB8-50427CA2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37" y="3417550"/>
            <a:ext cx="2132543" cy="2160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188C-2AE7-472B-90BF-0862FC1E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750" y="3338656"/>
            <a:ext cx="1946680" cy="2393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4C6D6F-5DCF-4F47-9768-449E750CF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431" y="3417550"/>
            <a:ext cx="2162175" cy="22098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F7A6F7-C68C-420E-B429-0194F28D4AF9}"/>
              </a:ext>
            </a:extLst>
          </p:cNvPr>
          <p:cNvCxnSpPr/>
          <p:nvPr/>
        </p:nvCxnSpPr>
        <p:spPr>
          <a:xfrm>
            <a:off x="6814180" y="3216925"/>
            <a:ext cx="0" cy="2636785"/>
          </a:xfrm>
          <a:prstGeom prst="line">
            <a:avLst/>
          </a:prstGeom>
          <a:ln w="28575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41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13984" y="215193"/>
            <a:ext cx="7953459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System Error 1.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사용자가 입력한 정보에 대한 정상적인 처리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870" y="1601869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909MBA</a:t>
                      </a:r>
                      <a:r>
                        <a:rPr lang="ko-KR" altLang="en-US" dirty="0"/>
                        <a:t>휴게실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623</a:t>
                      </a:r>
                      <a:r>
                        <a:rPr lang="ko-KR" altLang="en-US" dirty="0"/>
                        <a:t>교수실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예비군연대</a:t>
                      </a:r>
                      <a:r>
                        <a:rPr lang="en-US" altLang="ko-KR" dirty="0"/>
                        <a:t>(B207)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3787105" y="942669"/>
            <a:ext cx="71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입력했을 때 결과값이 타당하게 나오는 지 비교</a:t>
            </a:r>
            <a:r>
              <a:rPr lang="en-US" altLang="ko-KR" b="1" u="sng" dirty="0"/>
              <a:t>(</a:t>
            </a:r>
            <a:r>
              <a:rPr lang="ko-KR" altLang="en-US" b="1" u="sng" dirty="0"/>
              <a:t>내려가는 경우</a:t>
            </a:r>
            <a:r>
              <a:rPr lang="en-US" altLang="ko-KR" b="1" u="sng" dirty="0"/>
              <a:t>)</a:t>
            </a:r>
            <a:endParaRPr lang="ko-KR" altLang="en-US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704B1-5286-4E55-91A6-707262BB01EE}"/>
              </a:ext>
            </a:extLst>
          </p:cNvPr>
          <p:cNvSpPr txBox="1"/>
          <p:nvPr/>
        </p:nvSpPr>
        <p:spPr>
          <a:xfrm>
            <a:off x="2578754" y="2966251"/>
            <a:ext cx="8676861" cy="3139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D1394-6402-4569-B830-50B2CB2F2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17" y="3311948"/>
            <a:ext cx="2162175" cy="244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6AFC07-6CE1-47BE-962B-F3C8EE1B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21" y="3490609"/>
            <a:ext cx="1894404" cy="189440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987FADD-62A4-455E-9193-6115F0D6F247}"/>
              </a:ext>
            </a:extLst>
          </p:cNvPr>
          <p:cNvCxnSpPr/>
          <p:nvPr/>
        </p:nvCxnSpPr>
        <p:spPr>
          <a:xfrm>
            <a:off x="6814180" y="3216925"/>
            <a:ext cx="0" cy="2636785"/>
          </a:xfrm>
          <a:prstGeom prst="line">
            <a:avLst/>
          </a:prstGeom>
          <a:ln w="28575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3F79A17-262D-4091-A4F8-352FE04E6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53" y="3462457"/>
            <a:ext cx="2028825" cy="2019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D7707E-47F3-463F-A4EB-44EF4B014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78" y="3505423"/>
            <a:ext cx="2077921" cy="19763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1B3B07-38E8-450A-9767-5D13F61B4401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38A4C1-D201-4F37-BBC6-DCDA3DF0BA9A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9B6D2F7-91BF-4B26-B58C-BBAA5DABD817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E7E1994-E1D5-4E26-8F3D-0C13E5A02855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117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97834" y="215193"/>
            <a:ext cx="5119350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System Error 2.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경유지 유무에 따른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52557" y="1610272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후문입구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613</a:t>
                      </a:r>
                      <a:r>
                        <a:rPr lang="ko-KR" altLang="en-US" dirty="0" err="1"/>
                        <a:t>대형강의실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339</a:t>
                      </a:r>
                      <a:r>
                        <a:rPr lang="ko-KR" altLang="en-US" dirty="0"/>
                        <a:t>화장실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3665575" y="1025746"/>
            <a:ext cx="61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출발지</a:t>
            </a:r>
            <a:r>
              <a:rPr lang="en-US" altLang="ko-KR" b="1" u="sng" dirty="0"/>
              <a:t>/</a:t>
            </a:r>
            <a:r>
              <a:rPr lang="ko-KR" altLang="en-US" b="1" u="sng" dirty="0"/>
              <a:t>목적지가 똑같고 경유지가 다를 때 소요시간 비교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F1032E-A744-4761-AEBF-E68D7325FD2B}"/>
              </a:ext>
            </a:extLst>
          </p:cNvPr>
          <p:cNvGrpSpPr/>
          <p:nvPr/>
        </p:nvGrpSpPr>
        <p:grpSpPr>
          <a:xfrm>
            <a:off x="2496738" y="2995108"/>
            <a:ext cx="8676861" cy="3139321"/>
            <a:chOff x="2660770" y="3086120"/>
            <a:chExt cx="8676861" cy="31393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59B1DA-C276-407B-B72B-0FE9E08D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5016" y="3688092"/>
              <a:ext cx="2181225" cy="22002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925B6C8-C89F-4CCE-9294-D449B4B4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6716" y="3588538"/>
              <a:ext cx="2090754" cy="22998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B6F2A79-1193-49DE-B9F6-F70FF196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9370" y="3539226"/>
              <a:ext cx="2209800" cy="22383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AF1AC5B-1D3F-4E44-9AF4-C842012A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5931" y="3521414"/>
              <a:ext cx="2171700" cy="22383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D42D82-2F7F-49C5-8879-789836AB56CF}"/>
                </a:ext>
              </a:extLst>
            </p:cNvPr>
            <p:cNvSpPr txBox="1"/>
            <p:nvPr/>
          </p:nvSpPr>
          <p:spPr>
            <a:xfrm>
              <a:off x="2660770" y="3086120"/>
              <a:ext cx="8676861" cy="3139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pPr algn="ctr"/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94F1355-3104-4280-8589-344EB779F19D}"/>
              </a:ext>
            </a:extLst>
          </p:cNvPr>
          <p:cNvCxnSpPr/>
          <p:nvPr/>
        </p:nvCxnSpPr>
        <p:spPr>
          <a:xfrm>
            <a:off x="6896929" y="3246376"/>
            <a:ext cx="0" cy="2636785"/>
          </a:xfrm>
          <a:prstGeom prst="line">
            <a:avLst/>
          </a:prstGeom>
          <a:ln w="28575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31377E-87E4-49CF-9EA4-53B39BFA1AFA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696E72C-10D7-46FC-A2E5-2A95B4925820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F3D634-1635-4603-B6F9-BBDA782E5C52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20B6E8-F0E7-410C-AA82-27BAB129D0F4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299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97834" y="215193"/>
            <a:ext cx="5119350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System Error 2.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경유지 유무에 따른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52557" y="1610272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후문입구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뚜레주르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339</a:t>
                      </a:r>
                      <a:r>
                        <a:rPr lang="ko-KR" altLang="en-US" dirty="0"/>
                        <a:t>화장실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3665575" y="1025746"/>
            <a:ext cx="61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출발지</a:t>
            </a:r>
            <a:r>
              <a:rPr lang="en-US" altLang="ko-KR" b="1" u="sng" dirty="0"/>
              <a:t>/</a:t>
            </a:r>
            <a:r>
              <a:rPr lang="ko-KR" altLang="en-US" b="1" u="sng" dirty="0"/>
              <a:t>목적지가 똑같고 경유지가 다를 때 거리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C8DECE-837B-42B6-B904-60EFD585A392}"/>
              </a:ext>
            </a:extLst>
          </p:cNvPr>
          <p:cNvGrpSpPr/>
          <p:nvPr/>
        </p:nvGrpSpPr>
        <p:grpSpPr>
          <a:xfrm>
            <a:off x="2351659" y="2876799"/>
            <a:ext cx="9266668" cy="3429000"/>
            <a:chOff x="1983534" y="3054480"/>
            <a:chExt cx="9266668" cy="3429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5B9A7B-8F42-4FF8-95EF-9C591117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1817" y="3732993"/>
              <a:ext cx="2095500" cy="18097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6FAB33-70C3-468B-9793-2EDD01FD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455" y="3732993"/>
              <a:ext cx="2085975" cy="20097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2E3D27-9C56-4A2C-B253-EAEEE420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7184" y="3645030"/>
              <a:ext cx="2190750" cy="22479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AE3976-154B-4A08-8DE5-2711E6AB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6464" y="3212970"/>
              <a:ext cx="2095500" cy="31908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038582-ADCE-449D-9A38-0276F8F618CA}"/>
                </a:ext>
              </a:extLst>
            </p:cNvPr>
            <p:cNvSpPr/>
            <p:nvPr/>
          </p:nvSpPr>
          <p:spPr>
            <a:xfrm>
              <a:off x="1983534" y="3054480"/>
              <a:ext cx="9266668" cy="3429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9E2B0C3-4F8E-41E1-81A1-660E1598CBBC}"/>
                </a:ext>
              </a:extLst>
            </p:cNvPr>
            <p:cNvCxnSpPr/>
            <p:nvPr/>
          </p:nvCxnSpPr>
          <p:spPr>
            <a:xfrm>
              <a:off x="6660068" y="3429000"/>
              <a:ext cx="0" cy="2636785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0061EA-8C09-4385-9BA8-58BA0380B6BF}"/>
              </a:ext>
            </a:extLst>
          </p:cNvPr>
          <p:cNvSpPr/>
          <p:nvPr/>
        </p:nvSpPr>
        <p:spPr>
          <a:xfrm>
            <a:off x="2598465" y="5144291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0E7995-34C0-4100-9BFD-1006A5B5BBEA}"/>
              </a:ext>
            </a:extLst>
          </p:cNvPr>
          <p:cNvSpPr/>
          <p:nvPr/>
        </p:nvSpPr>
        <p:spPr>
          <a:xfrm>
            <a:off x="2598465" y="4362837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1EE7D3-3731-4126-BE97-F1FA64E92702}"/>
              </a:ext>
            </a:extLst>
          </p:cNvPr>
          <p:cNvSpPr/>
          <p:nvPr/>
        </p:nvSpPr>
        <p:spPr>
          <a:xfrm>
            <a:off x="4694207" y="5351165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C807D3-9414-4FE4-B86C-9654078C4E65}"/>
              </a:ext>
            </a:extLst>
          </p:cNvPr>
          <p:cNvSpPr/>
          <p:nvPr/>
        </p:nvSpPr>
        <p:spPr>
          <a:xfrm>
            <a:off x="4721798" y="4354409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51FD82-C24F-462F-868E-344DC5FF44B2}"/>
              </a:ext>
            </a:extLst>
          </p:cNvPr>
          <p:cNvSpPr/>
          <p:nvPr/>
        </p:nvSpPr>
        <p:spPr>
          <a:xfrm>
            <a:off x="7322762" y="4466274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17F34A-E76E-484F-BB75-42B3A566F601}"/>
              </a:ext>
            </a:extLst>
          </p:cNvPr>
          <p:cNvSpPr/>
          <p:nvPr/>
        </p:nvSpPr>
        <p:spPr>
          <a:xfrm>
            <a:off x="7322762" y="5473880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BFE7A-5768-489A-8460-4094D8BFB600}"/>
              </a:ext>
            </a:extLst>
          </p:cNvPr>
          <p:cNvSpPr/>
          <p:nvPr/>
        </p:nvSpPr>
        <p:spPr>
          <a:xfrm>
            <a:off x="9495046" y="6035306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26A247-AFE5-44A9-8689-27EAB8977AD4}"/>
              </a:ext>
            </a:extLst>
          </p:cNvPr>
          <p:cNvSpPr/>
          <p:nvPr/>
        </p:nvSpPr>
        <p:spPr>
          <a:xfrm>
            <a:off x="9476059" y="4040754"/>
            <a:ext cx="1890515" cy="206874"/>
          </a:xfrm>
          <a:prstGeom prst="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C3DF006-91BF-4B20-9D0F-04AE0E41159C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B6513B3-677E-4C3C-808D-DE528ADBFB1D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3B2891A-6553-46C1-A5D6-9FD54F9246BC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C136FC-5ACE-45BB-89D7-A23A966A5BDB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790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97834" y="215193"/>
            <a:ext cx="5119350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System Error 2.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경유지 유무에 따른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870" y="1587780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310</a:t>
                      </a:r>
                      <a:r>
                        <a:rPr lang="ko-KR" altLang="en-US" dirty="0"/>
                        <a:t>강의실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917</a:t>
                      </a:r>
                      <a:r>
                        <a:rPr lang="ko-KR" altLang="en-US" dirty="0" err="1"/>
                        <a:t>팀플룸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5543817" y="1076297"/>
            <a:ext cx="323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경유지가 존재하지 않는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704B1-5286-4E55-91A6-707262BB01EE}"/>
              </a:ext>
            </a:extLst>
          </p:cNvPr>
          <p:cNvSpPr txBox="1"/>
          <p:nvPr/>
        </p:nvSpPr>
        <p:spPr>
          <a:xfrm>
            <a:off x="2578754" y="2966251"/>
            <a:ext cx="8676861" cy="3139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F24C8-EA52-431D-8F7F-5E5B5781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427" y="3201817"/>
            <a:ext cx="2200275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044F07-852E-408A-A296-5743B04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61" y="3490073"/>
            <a:ext cx="2114550" cy="189547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7A4860-8E69-42A4-ACB4-DFC38039C0FA}"/>
              </a:ext>
            </a:extLst>
          </p:cNvPr>
          <p:cNvCxnSpPr/>
          <p:nvPr/>
        </p:nvCxnSpPr>
        <p:spPr>
          <a:xfrm>
            <a:off x="6814180" y="3216925"/>
            <a:ext cx="0" cy="2636785"/>
          </a:xfrm>
          <a:prstGeom prst="line">
            <a:avLst/>
          </a:prstGeom>
          <a:ln w="28575">
            <a:solidFill>
              <a:srgbClr val="DE09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B588A9-052D-4C9D-81BC-1049419CF04E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8E1D4F1-F742-4630-9075-B8E2625EEACD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357D417-DA9F-4909-B72C-85E7B4318286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E40667-2365-442A-BD75-5910ED01D481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83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642365" y="215193"/>
            <a:ext cx="6912790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Algorithm Testing 1. </a:t>
            </a:r>
            <a:r>
              <a:rPr lang="ko-KR" altLang="en-US" sz="2000" kern="100" dirty="0">
                <a:solidFill>
                  <a:sysClr val="windowText" lastClr="000000"/>
                </a:solidFill>
              </a:rPr>
              <a:t>수평 이동 </a:t>
            </a:r>
            <a:r>
              <a:rPr lang="ko-KR" altLang="ko-KR" sz="2000" kern="100" dirty="0">
                <a:solidFill>
                  <a:sysClr val="windowText" lastClr="000000"/>
                </a:solidFill>
              </a:rPr>
              <a:t>알고리즘의 타당성 테스팅</a:t>
            </a: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7380B-84D6-416B-822D-CFF2112C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99" y="1599166"/>
            <a:ext cx="5286375" cy="895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0B6C37-8A74-497A-BA0B-BF212BC1A4E7}"/>
              </a:ext>
            </a:extLst>
          </p:cNvPr>
          <p:cNvSpPr txBox="1"/>
          <p:nvPr/>
        </p:nvSpPr>
        <p:spPr>
          <a:xfrm>
            <a:off x="2076812" y="1122160"/>
            <a:ext cx="903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) B314</a:t>
            </a:r>
            <a:r>
              <a:rPr lang="ko-KR" altLang="en-US" dirty="0"/>
              <a:t>남자화장실에서 </a:t>
            </a:r>
            <a:r>
              <a:rPr lang="en-US" altLang="ko-KR" dirty="0"/>
              <a:t>B324</a:t>
            </a:r>
            <a:r>
              <a:rPr lang="ko-KR" altLang="en-US" dirty="0"/>
              <a:t>여자화장실로 이동하는 경우</a:t>
            </a:r>
            <a:r>
              <a:rPr lang="en-US" altLang="ko-KR" dirty="0"/>
              <a:t>(</a:t>
            </a:r>
            <a:r>
              <a:rPr lang="ko-KR" altLang="en-US" dirty="0"/>
              <a:t>둘다 </a:t>
            </a:r>
            <a:r>
              <a:rPr lang="en-US" altLang="ko-KR" dirty="0"/>
              <a:t>A</a:t>
            </a:r>
            <a:r>
              <a:rPr lang="ko-KR" altLang="en-US" dirty="0"/>
              <a:t>구역에만 인접</a:t>
            </a:r>
            <a:r>
              <a:rPr lang="en-US" altLang="ko-KR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B29A0-B10D-41AF-BDCE-B16B1C3B5828}"/>
              </a:ext>
            </a:extLst>
          </p:cNvPr>
          <p:cNvSpPr txBox="1"/>
          <p:nvPr/>
        </p:nvSpPr>
        <p:spPr>
          <a:xfrm>
            <a:off x="2108795" y="3114629"/>
            <a:ext cx="90308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 경로</a:t>
            </a:r>
            <a:r>
              <a:rPr lang="en-US" altLang="ko-KR" dirty="0"/>
              <a:t>:             B314</a:t>
            </a:r>
            <a:r>
              <a:rPr lang="ko-KR" altLang="en-US" dirty="0"/>
              <a:t>남자화장실 </a:t>
            </a:r>
            <a:r>
              <a:rPr lang="en-US" altLang="ko-KR" dirty="0">
                <a:sym typeface="Wingdings" panose="05000000000000000000" pitchFamily="2" charset="2"/>
              </a:rPr>
              <a:t> A  </a:t>
            </a:r>
            <a:r>
              <a:rPr lang="en-US" altLang="ko-KR" dirty="0"/>
              <a:t>B324</a:t>
            </a:r>
            <a:r>
              <a:rPr lang="ko-KR" altLang="en-US" dirty="0"/>
              <a:t>여자화장실     </a:t>
            </a:r>
            <a:endParaRPr lang="en-US" altLang="ko-KR" dirty="0"/>
          </a:p>
          <a:p>
            <a:r>
              <a:rPr lang="ko-KR" altLang="en-US" dirty="0"/>
              <a:t>예상 소요 거리</a:t>
            </a:r>
            <a:r>
              <a:rPr lang="en-US" altLang="ko-KR" dirty="0"/>
              <a:t>:      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실행 결과</a:t>
            </a:r>
            <a:r>
              <a:rPr lang="en-US" altLang="ko-KR" dirty="0"/>
              <a:t>:</a:t>
            </a:r>
          </a:p>
          <a:p>
            <a:r>
              <a:rPr lang="en-US" altLang="ko-KR" sz="1600" dirty="0"/>
              <a:t>(</a:t>
            </a:r>
            <a:r>
              <a:rPr lang="en-US" altLang="ko-KR" sz="1600" dirty="0" err="1"/>
              <a:t>Netbeans</a:t>
            </a:r>
            <a:r>
              <a:rPr lang="ko-KR" altLang="en-US" sz="1600" dirty="0"/>
              <a:t>에서 실행</a:t>
            </a:r>
            <a:r>
              <a:rPr lang="en-US" altLang="ko-KR" sz="16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587B42-3AE4-43BE-8A98-EB2D66FA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06" y="4195891"/>
            <a:ext cx="4914883" cy="209004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B2464-A78E-4C65-90B6-2C8F2355EF0D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CE9DA50-C77D-4C04-82CB-F4C974FC186F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E0BD597-1A7A-4E80-B0E4-3E243FFA2499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A9127D-17DC-4239-8BB9-7BD20FCC68C2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4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2495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Title of Project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67D1458-4955-491D-9452-320573B53F03}"/>
              </a:ext>
            </a:extLst>
          </p:cNvPr>
          <p:cNvGrpSpPr/>
          <p:nvPr/>
        </p:nvGrpSpPr>
        <p:grpSpPr>
          <a:xfrm>
            <a:off x="239302" y="3132438"/>
            <a:ext cx="1162975" cy="878889"/>
            <a:chOff x="204186" y="1997910"/>
            <a:chExt cx="1162975" cy="878889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511236-047F-4FEB-9519-9055D2EF5C30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ABBA450-C8DD-45D3-8043-A254C9A5FAD9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8C189E-242E-44A9-9DD8-16598E041EDB}"/>
                </a:ext>
              </a:extLst>
            </p:cNvPr>
            <p:cNvSpPr/>
            <p:nvPr/>
          </p:nvSpPr>
          <p:spPr>
            <a:xfrm>
              <a:off x="366767" y="1997910"/>
              <a:ext cx="8245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Title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Of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Project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5363D2-702A-4DBC-98D8-4A830F3578A4}"/>
              </a:ext>
            </a:extLst>
          </p:cNvPr>
          <p:cNvGrpSpPr/>
          <p:nvPr/>
        </p:nvGrpSpPr>
        <p:grpSpPr>
          <a:xfrm>
            <a:off x="4103323" y="1519054"/>
            <a:ext cx="5627723" cy="4136539"/>
            <a:chOff x="4103323" y="1519054"/>
            <a:chExt cx="5627723" cy="413653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EF93587-4501-45AC-8CFC-5F1874CBB7AE}"/>
                </a:ext>
              </a:extLst>
            </p:cNvPr>
            <p:cNvGrpSpPr/>
            <p:nvPr/>
          </p:nvGrpSpPr>
          <p:grpSpPr>
            <a:xfrm>
              <a:off x="4103323" y="3743032"/>
              <a:ext cx="5627723" cy="1912561"/>
              <a:chOff x="4148852" y="2919589"/>
              <a:chExt cx="5627723" cy="19125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8563920-AA89-433B-B59C-2270EFFD2006}"/>
                  </a:ext>
                </a:extLst>
              </p:cNvPr>
              <p:cNvGrpSpPr/>
              <p:nvPr/>
            </p:nvGrpSpPr>
            <p:grpSpPr>
              <a:xfrm>
                <a:off x="4148852" y="2919589"/>
                <a:ext cx="5237865" cy="1239274"/>
                <a:chOff x="4159534" y="2955840"/>
                <a:chExt cx="5237865" cy="1239274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490299C-4B97-455C-8E33-8408C3AB70A7}"/>
                    </a:ext>
                  </a:extLst>
                </p:cNvPr>
                <p:cNvSpPr/>
                <p:nvPr/>
              </p:nvSpPr>
              <p:spPr>
                <a:xfrm>
                  <a:off x="5803787" y="3783090"/>
                  <a:ext cx="35936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tx2"/>
                      </a:solidFill>
                    </a:rPr>
                    <a:t>Considering intermediate waypoints.</a:t>
                  </a:r>
                  <a:endParaRPr lang="ko-KR" altLang="en-US" sz="1600" dirty="0">
                    <a:solidFill>
                      <a:schemeClr val="tx2"/>
                    </a:solidFill>
                  </a:endParaRPr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57FFB82-5510-4EA7-82DF-16AC68572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9534" y="2955840"/>
                  <a:ext cx="1239274" cy="1239274"/>
                </a:xfrm>
                <a:prstGeom prst="rect">
                  <a:avLst/>
                </a:prstGeom>
              </p:spPr>
            </p:pic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4507D5-A4DE-461A-BECC-2603D604FB71}"/>
                    </a:ext>
                  </a:extLst>
                </p:cNvPr>
                <p:cNvSpPr/>
                <p:nvPr/>
              </p:nvSpPr>
              <p:spPr>
                <a:xfrm>
                  <a:off x="5304377" y="3277132"/>
                  <a:ext cx="30136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800" dirty="0"/>
                    <a:t>310 NAVIGATION</a:t>
                  </a:r>
                  <a:endParaRPr lang="ko-KR" altLang="en-US" sz="2800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0DFFA6-EAC9-486B-B4DE-2E3B66B7FE59}"/>
                  </a:ext>
                </a:extLst>
              </p:cNvPr>
              <p:cNvSpPr/>
              <p:nvPr/>
            </p:nvSpPr>
            <p:spPr>
              <a:xfrm>
                <a:off x="5793105" y="4308930"/>
                <a:ext cx="39834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All places in 310. (Room, Department Office, Convenience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etc.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513D777-2BCF-45DE-B2BD-F20369DE623C}"/>
                  </a:ext>
                </a:extLst>
              </p:cNvPr>
              <p:cNvCxnSpPr/>
              <p:nvPr/>
            </p:nvCxnSpPr>
            <p:spPr>
              <a:xfrm>
                <a:off x="6471821" y="4085393"/>
                <a:ext cx="0" cy="232318"/>
              </a:xfrm>
              <a:prstGeom prst="straightConnector1">
                <a:avLst/>
              </a:prstGeom>
              <a:ln>
                <a:solidFill>
                  <a:srgbClr val="3E4B5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1182C12-8CC4-4684-BE15-4697C0764888}"/>
                </a:ext>
              </a:extLst>
            </p:cNvPr>
            <p:cNvGrpSpPr/>
            <p:nvPr/>
          </p:nvGrpSpPr>
          <p:grpSpPr>
            <a:xfrm>
              <a:off x="4427419" y="1519054"/>
              <a:ext cx="5303627" cy="1198627"/>
              <a:chOff x="4688637" y="3126146"/>
              <a:chExt cx="5303627" cy="1198627"/>
            </a:xfrm>
            <a:solidFill>
              <a:schemeClr val="bg1"/>
            </a:solidFill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236AC7-0CB2-4089-84AD-8170BD9CE506}"/>
                  </a:ext>
                </a:extLst>
              </p:cNvPr>
              <p:cNvSpPr/>
              <p:nvPr/>
            </p:nvSpPr>
            <p:spPr>
              <a:xfrm>
                <a:off x="4688637" y="3126146"/>
                <a:ext cx="4620176" cy="58477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ko-KR" sz="3200" dirty="0">
                    <a:latin typeface="+mj-ea"/>
                    <a:ea typeface="+mj-ea"/>
                  </a:rPr>
                  <a:t>Dynamic Map on @100</a:t>
                </a:r>
                <a:endParaRPr lang="ko-KR" altLang="en-US" sz="3200" dirty="0">
                  <a:latin typeface="+mj-ea"/>
                  <a:ea typeface="+mj-ea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396D8DA-0656-441C-B53C-C4F30574A553}"/>
                  </a:ext>
                </a:extLst>
              </p:cNvPr>
              <p:cNvSpPr/>
              <p:nvPr/>
            </p:nvSpPr>
            <p:spPr>
              <a:xfrm>
                <a:off x="4688637" y="3801553"/>
                <a:ext cx="5303627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3E4B58"/>
                    </a:solidFill>
                    <a:latin typeface="+mn-ea"/>
                  </a:rPr>
                  <a:t>The goal of this project is to suggest people to </a:t>
                </a:r>
              </a:p>
              <a:p>
                <a:r>
                  <a:rPr lang="en-US" altLang="ko-KR" sz="1400" dirty="0">
                    <a:solidFill>
                      <a:srgbClr val="FFC000"/>
                    </a:solidFill>
                    <a:latin typeface="+mn-ea"/>
                  </a:rPr>
                  <a:t>best paths </a:t>
                </a:r>
                <a:r>
                  <a:rPr lang="en-US" altLang="ko-KR" sz="1400" dirty="0">
                    <a:solidFill>
                      <a:srgbClr val="3E4B58"/>
                    </a:solidFill>
                    <a:latin typeface="+mn-ea"/>
                  </a:rPr>
                  <a:t>from room A to room B within Building 310</a:t>
                </a:r>
                <a:endParaRPr lang="en-US" altLang="ko-KR" sz="1400" b="0" i="0" dirty="0">
                  <a:solidFill>
                    <a:srgbClr val="3E4B58"/>
                  </a:solidFill>
                  <a:effectLst/>
                  <a:latin typeface="+mn-ea"/>
                </a:endParaRPr>
              </a:p>
            </p:txBody>
          </p:sp>
        </p:grpSp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E302C3D0-590C-4450-B5E5-52256F13F020}"/>
                </a:ext>
              </a:extLst>
            </p:cNvPr>
            <p:cNvSpPr/>
            <p:nvPr/>
          </p:nvSpPr>
          <p:spPr>
            <a:xfrm>
              <a:off x="6192541" y="3005847"/>
              <a:ext cx="691116" cy="874304"/>
            </a:xfrm>
            <a:prstGeom prst="downArrow">
              <a:avLst/>
            </a:prstGeom>
            <a:solidFill>
              <a:srgbClr val="DE0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257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997033" y="276384"/>
            <a:ext cx="5578322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Other Error 1.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출발지</a:t>
            </a: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목적지 변경 기능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3783" y="1599948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310</a:t>
                      </a:r>
                      <a:r>
                        <a:rPr lang="ko-KR" altLang="en-US" dirty="0"/>
                        <a:t>강의실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539</a:t>
                      </a:r>
                      <a:r>
                        <a:rPr lang="ko-KR" altLang="en-US" dirty="0"/>
                        <a:t>교수실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917</a:t>
                      </a:r>
                      <a:r>
                        <a:rPr lang="ko-KR" altLang="en-US" dirty="0" err="1"/>
                        <a:t>팀플룸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3200294" y="1028119"/>
            <a:ext cx="27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처음의 출발</a:t>
            </a:r>
            <a:r>
              <a:rPr lang="en-US" altLang="ko-KR" b="1" u="sng" dirty="0"/>
              <a:t>/</a:t>
            </a:r>
            <a:r>
              <a:rPr lang="ko-KR" altLang="en-US" b="1" u="sng" dirty="0"/>
              <a:t>목적지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704B1-5286-4E55-91A6-707262BB01EE}"/>
              </a:ext>
            </a:extLst>
          </p:cNvPr>
          <p:cNvSpPr txBox="1"/>
          <p:nvPr/>
        </p:nvSpPr>
        <p:spPr>
          <a:xfrm>
            <a:off x="2578754" y="2966251"/>
            <a:ext cx="8676861" cy="3139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3306DE0-34E2-4C24-93E1-077B8E69E1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0992" y="1599948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917</a:t>
                      </a:r>
                      <a:r>
                        <a:rPr lang="ko-KR" altLang="en-US" dirty="0" err="1"/>
                        <a:t>팀플룸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539</a:t>
                      </a:r>
                      <a:r>
                        <a:rPr lang="ko-KR" altLang="en-US" dirty="0"/>
                        <a:t>교수실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310</a:t>
                      </a:r>
                      <a:r>
                        <a:rPr lang="ko-KR" altLang="en-US" dirty="0"/>
                        <a:t>강의실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BED833F-79DC-4E9F-B275-61AAE541F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30" b="28881"/>
          <a:stretch/>
        </p:blipFill>
        <p:spPr>
          <a:xfrm>
            <a:off x="2765645" y="3369328"/>
            <a:ext cx="3148080" cy="2333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B811DD-3810-4BD8-BE90-6F4A02A9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2" b="28859"/>
          <a:stretch/>
        </p:blipFill>
        <p:spPr>
          <a:xfrm>
            <a:off x="7899678" y="3369328"/>
            <a:ext cx="3197192" cy="2333166"/>
          </a:xfrm>
          <a:prstGeom prst="rect">
            <a:avLst/>
          </a:prstGeom>
        </p:spPr>
      </p:pic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9FBCC8DB-15A8-4569-86B0-32D7ED4F023E}"/>
              </a:ext>
            </a:extLst>
          </p:cNvPr>
          <p:cNvSpPr/>
          <p:nvPr/>
        </p:nvSpPr>
        <p:spPr>
          <a:xfrm>
            <a:off x="6218333" y="4145181"/>
            <a:ext cx="1376737" cy="585260"/>
          </a:xfrm>
          <a:prstGeom prst="leftRightArrow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94BE46B-F98A-4A6E-B20E-965EBDB51354}"/>
              </a:ext>
            </a:extLst>
          </p:cNvPr>
          <p:cNvSpPr/>
          <p:nvPr/>
        </p:nvSpPr>
        <p:spPr>
          <a:xfrm>
            <a:off x="2811774" y="4067647"/>
            <a:ext cx="326876" cy="359229"/>
          </a:xfrm>
          <a:prstGeom prst="roundRect">
            <a:avLst/>
          </a:prstGeom>
          <a:noFill/>
          <a:ln>
            <a:solidFill>
              <a:srgbClr val="DE0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C559E0-C241-448F-B09E-8E5AAE5B6784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DBF5C23-6C4E-41BB-9CDB-0ACA950D457B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3D6B16B-38B0-47BC-AA5E-5E4C1763389E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A75054-CD98-4404-B294-E0062E4BE34B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986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997033" y="276384"/>
            <a:ext cx="5578322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Other Error 1. 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출발지</a:t>
            </a:r>
            <a:r>
              <a:rPr lang="en-US" altLang="ko-KR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목적지 변경 기능 테스팅</a:t>
            </a:r>
            <a:endParaRPr lang="ko-KR" altLang="ko-KR" sz="2000" kern="1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32EED6-EE48-4491-8918-5B35777DA8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94690" y="1538329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917</a:t>
                      </a:r>
                      <a:r>
                        <a:rPr lang="ko-KR" altLang="en-US" dirty="0" err="1"/>
                        <a:t>팀플룸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539</a:t>
                      </a:r>
                      <a:r>
                        <a:rPr lang="ko-KR" altLang="en-US" dirty="0"/>
                        <a:t>교수실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310</a:t>
                      </a:r>
                      <a:r>
                        <a:rPr lang="ko-KR" altLang="en-US" dirty="0"/>
                        <a:t>강의실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ED901B-7B2E-4FE2-A2A7-A1F580DDE485}"/>
              </a:ext>
            </a:extLst>
          </p:cNvPr>
          <p:cNvSpPr txBox="1"/>
          <p:nvPr/>
        </p:nvSpPr>
        <p:spPr>
          <a:xfrm>
            <a:off x="4536565" y="997310"/>
            <a:ext cx="482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(</a:t>
            </a:r>
            <a:r>
              <a:rPr lang="ko-KR" altLang="en-US" b="1" u="sng" dirty="0" err="1"/>
              <a:t>변경버튼클릭후</a:t>
            </a:r>
            <a:r>
              <a:rPr lang="en-US" altLang="ko-KR" b="1" u="sng" dirty="0"/>
              <a:t>)</a:t>
            </a:r>
            <a:r>
              <a:rPr lang="ko-KR" altLang="en-US" b="1" u="sng" dirty="0"/>
              <a:t>처음의 출발</a:t>
            </a:r>
            <a:r>
              <a:rPr lang="en-US" altLang="ko-KR" b="1" u="sng" dirty="0"/>
              <a:t>/</a:t>
            </a:r>
            <a:r>
              <a:rPr lang="ko-KR" altLang="en-US" b="1" u="sng" dirty="0"/>
              <a:t>목적지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704B1-5286-4E55-91A6-707262BB01EE}"/>
              </a:ext>
            </a:extLst>
          </p:cNvPr>
          <p:cNvSpPr txBox="1"/>
          <p:nvPr/>
        </p:nvSpPr>
        <p:spPr>
          <a:xfrm>
            <a:off x="2578754" y="2966251"/>
            <a:ext cx="8676861" cy="3139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F66D46B-3983-473D-8D22-67AA0C3693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4497" y="1538329"/>
          <a:ext cx="437062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04">
                  <a:extLst>
                    <a:ext uri="{9D8B030D-6E8A-4147-A177-3AD203B41FA5}">
                      <a16:colId xmlns:a16="http://schemas.microsoft.com/office/drawing/2014/main" val="2138434445"/>
                    </a:ext>
                  </a:extLst>
                </a:gridCol>
                <a:gridCol w="3023324">
                  <a:extLst>
                    <a:ext uri="{9D8B030D-6E8A-4147-A177-3AD203B41FA5}">
                      <a16:colId xmlns:a16="http://schemas.microsoft.com/office/drawing/2014/main" val="1665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340</a:t>
                      </a:r>
                      <a:r>
                        <a:rPr lang="ko-KR" altLang="en-US" dirty="0"/>
                        <a:t>화장실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6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534</a:t>
                      </a:r>
                      <a:r>
                        <a:rPr lang="ko-KR" altLang="en-US" dirty="0"/>
                        <a:t>교수실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도착지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715</a:t>
                      </a:r>
                      <a:r>
                        <a:rPr lang="ko-KR" altLang="en-US" dirty="0"/>
                        <a:t>동아리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69044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D795A7B7-DE86-45EB-999A-7885AA11B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30" b="28881"/>
          <a:stretch/>
        </p:blipFill>
        <p:spPr>
          <a:xfrm>
            <a:off x="2765645" y="3369328"/>
            <a:ext cx="3148080" cy="2333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E649AD-F04D-4EFC-A239-FF7E5C88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32" b="28240"/>
          <a:stretch/>
        </p:blipFill>
        <p:spPr>
          <a:xfrm>
            <a:off x="7753289" y="3363555"/>
            <a:ext cx="3148080" cy="238569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2799F10-AD7B-415B-A659-39DDE17A2ABC}"/>
              </a:ext>
            </a:extLst>
          </p:cNvPr>
          <p:cNvSpPr/>
          <p:nvPr/>
        </p:nvSpPr>
        <p:spPr>
          <a:xfrm>
            <a:off x="6278277" y="4195891"/>
            <a:ext cx="1318393" cy="641291"/>
          </a:xfrm>
          <a:prstGeom prst="rightArrow">
            <a:avLst/>
          </a:prstGeom>
          <a:solidFill>
            <a:srgbClr val="DE0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2ED583-7190-4C27-82EF-ADB8B22B1852}"/>
              </a:ext>
            </a:extLst>
          </p:cNvPr>
          <p:cNvGrpSpPr/>
          <p:nvPr/>
        </p:nvGrpSpPr>
        <p:grpSpPr>
          <a:xfrm>
            <a:off x="210569" y="2962922"/>
            <a:ext cx="1162975" cy="878889"/>
            <a:chOff x="204186" y="1997910"/>
            <a:chExt cx="1162975" cy="8788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451553E-A75F-4178-9055-EAC04B24A340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46ED165-1D9D-469B-9784-346D877F533A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F82AF9C-AA2A-45D2-AAFB-2317394E3FF0}"/>
                </a:ext>
              </a:extLst>
            </p:cNvPr>
            <p:cNvSpPr/>
            <p:nvPr/>
          </p:nvSpPr>
          <p:spPr>
            <a:xfrm>
              <a:off x="364199" y="2122287"/>
              <a:ext cx="9139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Testing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63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2729435" y="2864519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033953" y="3013501"/>
            <a:ext cx="6660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Evaluation Result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17538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Evaluation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0A8092-3EE9-422D-BDA9-F30134BDBEF8}"/>
              </a:ext>
            </a:extLst>
          </p:cNvPr>
          <p:cNvGrpSpPr/>
          <p:nvPr/>
        </p:nvGrpSpPr>
        <p:grpSpPr>
          <a:xfrm>
            <a:off x="216773" y="3063085"/>
            <a:ext cx="1274072" cy="878889"/>
            <a:chOff x="204186" y="1997910"/>
            <a:chExt cx="1274072" cy="8788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756C9F6-69D5-44EE-A4E3-1BA6BAC1C094}"/>
                </a:ext>
              </a:extLst>
            </p:cNvPr>
            <p:cNvSpPr/>
            <p:nvPr/>
          </p:nvSpPr>
          <p:spPr>
            <a:xfrm>
              <a:off x="230480" y="2241308"/>
              <a:ext cx="1247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Evaluation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10D165-4DCE-4FB5-9B31-0E1F749FFD07}"/>
              </a:ext>
            </a:extLst>
          </p:cNvPr>
          <p:cNvGrpSpPr/>
          <p:nvPr/>
        </p:nvGrpSpPr>
        <p:grpSpPr>
          <a:xfrm>
            <a:off x="3735300" y="1852620"/>
            <a:ext cx="6885354" cy="4178709"/>
            <a:chOff x="3213711" y="1752457"/>
            <a:chExt cx="6885354" cy="417870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9C459D-41FF-462C-A68D-AB059E02CFE0}"/>
                </a:ext>
              </a:extLst>
            </p:cNvPr>
            <p:cNvGrpSpPr/>
            <p:nvPr/>
          </p:nvGrpSpPr>
          <p:grpSpPr>
            <a:xfrm>
              <a:off x="3213711" y="1752457"/>
              <a:ext cx="3283974" cy="4178709"/>
              <a:chOff x="2496738" y="1752457"/>
              <a:chExt cx="3283974" cy="4178709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A73931E-8F23-4EFF-A201-A19BD5E4D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2756" y="2060549"/>
                <a:ext cx="883056" cy="883056"/>
              </a:xfrm>
              <a:prstGeom prst="rect">
                <a:avLst/>
              </a:prstGeom>
            </p:spPr>
          </p:pic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68B488A-8DF5-4B9E-9683-A0065D838DA1}"/>
                  </a:ext>
                </a:extLst>
              </p:cNvPr>
              <p:cNvSpPr/>
              <p:nvPr/>
            </p:nvSpPr>
            <p:spPr>
              <a:xfrm>
                <a:off x="2496738" y="1752457"/>
                <a:ext cx="3283974" cy="4178709"/>
              </a:xfrm>
              <a:prstGeom prst="roundRect">
                <a:avLst>
                  <a:gd name="adj" fmla="val 7386"/>
                </a:avLst>
              </a:prstGeom>
              <a:noFill/>
              <a:ln w="38100">
                <a:solidFill>
                  <a:srgbClr val="DE09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60570B-29EC-4952-8B06-DBCFDF29E77A}"/>
                  </a:ext>
                </a:extLst>
              </p:cNvPr>
              <p:cNvSpPr txBox="1"/>
              <p:nvPr/>
            </p:nvSpPr>
            <p:spPr>
              <a:xfrm>
                <a:off x="2556341" y="3156691"/>
                <a:ext cx="30857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b="1" dirty="0"/>
                  <a:t>시간</a:t>
                </a:r>
                <a:r>
                  <a:rPr lang="ko-KR" altLang="en-US" dirty="0"/>
                  <a:t>에 따라 강의실 수강인원의 </a:t>
                </a:r>
                <a:r>
                  <a:rPr lang="ko-KR" altLang="en-US" b="1" dirty="0"/>
                  <a:t>변동</a:t>
                </a:r>
                <a:endParaRPr lang="en-US" altLang="ko-KR" b="1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b="1" dirty="0"/>
                  <a:t>엘리베이터</a:t>
                </a:r>
                <a:r>
                  <a:rPr lang="ko-KR" altLang="en-US" dirty="0"/>
                  <a:t>의 운행 </a:t>
                </a:r>
                <a:r>
                  <a:rPr lang="ko-KR" altLang="en-US" b="1" dirty="0"/>
                  <a:t>예상 횟수</a:t>
                </a:r>
                <a:endParaRPr lang="en-US" altLang="ko-KR" b="1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시간에 따라서 예상되는 </a:t>
                </a:r>
                <a:r>
                  <a:rPr lang="ko-KR" altLang="en-US" b="1" dirty="0"/>
                  <a:t>경로</a:t>
                </a:r>
                <a:r>
                  <a:rPr lang="ko-KR" altLang="en-US" dirty="0"/>
                  <a:t>와</a:t>
                </a:r>
                <a:r>
                  <a:rPr lang="en-US" altLang="ko-KR" dirty="0"/>
                  <a:t>, </a:t>
                </a:r>
                <a:r>
                  <a:rPr lang="ko-KR" altLang="en-US" b="1" dirty="0"/>
                  <a:t>소요 시간</a:t>
                </a:r>
                <a:endParaRPr lang="ko-KR" altLang="en-US" dirty="0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439E772-93A7-4FCC-82B0-8E8EB12870E3}"/>
                </a:ext>
              </a:extLst>
            </p:cNvPr>
            <p:cNvSpPr/>
            <p:nvPr/>
          </p:nvSpPr>
          <p:spPr>
            <a:xfrm>
              <a:off x="6815091" y="1752457"/>
              <a:ext cx="3283974" cy="4178709"/>
            </a:xfrm>
            <a:prstGeom prst="roundRect">
              <a:avLst>
                <a:gd name="adj" fmla="val 7386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4F4E86-C29E-448C-B3D1-5AA0831A5896}"/>
                </a:ext>
              </a:extLst>
            </p:cNvPr>
            <p:cNvSpPr txBox="1"/>
            <p:nvPr/>
          </p:nvSpPr>
          <p:spPr>
            <a:xfrm>
              <a:off x="6824041" y="3086120"/>
              <a:ext cx="327502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테스팅 결과 정상적으로 기능이 수행됨을 확인할 수 있었음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Dynamic</a:t>
              </a:r>
              <a:r>
                <a:rPr lang="ko-KR" altLang="en-US" dirty="0"/>
                <a:t>한 그래프를 구현하였고</a:t>
              </a:r>
              <a:r>
                <a:rPr lang="en-US" altLang="ko-KR" dirty="0"/>
                <a:t>, </a:t>
              </a:r>
              <a:r>
                <a:rPr lang="ko-KR" altLang="en-US" dirty="0"/>
                <a:t>정상으로 동작함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D7EE1F7-3D3F-4147-B8E6-F3233CBA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32" y="2214690"/>
            <a:ext cx="609524" cy="6095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51BC2-4A03-49F3-BCE3-A2AD5AE41790}"/>
              </a:ext>
            </a:extLst>
          </p:cNvPr>
          <p:cNvSpPr/>
          <p:nvPr/>
        </p:nvSpPr>
        <p:spPr>
          <a:xfrm>
            <a:off x="5026741" y="241757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300" dirty="0"/>
              <a:t>Dynamic</a:t>
            </a:r>
            <a:endParaRPr lang="ko-KR" altLang="en-US" spc="3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C6EB4-AC94-4B89-BD79-BA782B6FF6C0}"/>
              </a:ext>
            </a:extLst>
          </p:cNvPr>
          <p:cNvSpPr/>
          <p:nvPr/>
        </p:nvSpPr>
        <p:spPr>
          <a:xfrm>
            <a:off x="8620956" y="2417574"/>
            <a:ext cx="1170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300" dirty="0"/>
              <a:t>Project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872280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5109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Evaluation – Data</a:t>
            </a:r>
            <a:r>
              <a:rPr lang="ko-KR" altLang="en-US" sz="2000" spc="300" dirty="0">
                <a:latin typeface="+mj-lt"/>
              </a:rPr>
              <a:t> </a:t>
            </a:r>
            <a:r>
              <a:rPr lang="en-US" altLang="ko-KR" sz="2000" spc="300" dirty="0">
                <a:latin typeface="+mj-lt"/>
              </a:rPr>
              <a:t>Structure </a:t>
            </a:r>
            <a:r>
              <a:rPr lang="ko-KR" altLang="en-US" sz="2000" spc="300" dirty="0">
                <a:latin typeface="+mj-lt"/>
              </a:rPr>
              <a:t>요소</a:t>
            </a:r>
          </a:p>
        </p:txBody>
      </p:sp>
      <p:pic>
        <p:nvPicPr>
          <p:cNvPr id="1028" name="Picture 4" descr="ArrayListì ëí ì´ë¯¸ì§ ê²ìê²°ê³¼">
            <a:extLst>
              <a:ext uri="{FF2B5EF4-FFF2-40B4-BE49-F238E27FC236}">
                <a16:creationId xmlns:a16="http://schemas.microsoft.com/office/drawing/2014/main" id="{DC7466F6-483F-4BB9-863B-8D944B0E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91" y="1560780"/>
            <a:ext cx="4326432" cy="201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shmapì ëí ì´ë¯¸ì§ ê²ìê²°ê³¼">
            <a:extLst>
              <a:ext uri="{FF2B5EF4-FFF2-40B4-BE49-F238E27FC236}">
                <a16:creationId xmlns:a16="http://schemas.microsoft.com/office/drawing/2014/main" id="{551E0E3B-D80D-475B-82F1-1B83B045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20" y="3575477"/>
            <a:ext cx="30003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Structure Graphì ëí ì´ë¯¸ì§ ê²ìê²°ê³¼">
            <a:extLst>
              <a:ext uri="{FF2B5EF4-FFF2-40B4-BE49-F238E27FC236}">
                <a16:creationId xmlns:a16="http://schemas.microsoft.com/office/drawing/2014/main" id="{59E23C2A-0B71-48E5-B766-FD5D9B46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82" y="3666184"/>
            <a:ext cx="27908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rayì ëí ì´ë¯¸ì§ ê²ìê²°ê³¼">
            <a:extLst>
              <a:ext uri="{FF2B5EF4-FFF2-40B4-BE49-F238E27FC236}">
                <a16:creationId xmlns:a16="http://schemas.microsoft.com/office/drawing/2014/main" id="{51C1CC2A-F89A-4134-AD5E-CA86740A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26" y="2392176"/>
            <a:ext cx="4163761" cy="113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E8577C-3A7C-4A28-A883-4E29349F2B91}"/>
              </a:ext>
            </a:extLst>
          </p:cNvPr>
          <p:cNvSpPr/>
          <p:nvPr/>
        </p:nvSpPr>
        <p:spPr>
          <a:xfrm>
            <a:off x="4343062" y="205664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Array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94B0D7-C6A3-4599-8167-2FBE86C51266}"/>
              </a:ext>
            </a:extLst>
          </p:cNvPr>
          <p:cNvSpPr/>
          <p:nvPr/>
        </p:nvSpPr>
        <p:spPr>
          <a:xfrm>
            <a:off x="8102097" y="123550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</a:t>
            </a:r>
            <a:r>
              <a:rPr lang="en-US" altLang="ko-KR" dirty="0" err="1"/>
              <a:t>ArrayList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412C15-C856-426B-89F3-797C9D3653FA}"/>
              </a:ext>
            </a:extLst>
          </p:cNvPr>
          <p:cNvSpPr/>
          <p:nvPr/>
        </p:nvSpPr>
        <p:spPr>
          <a:xfrm>
            <a:off x="4710310" y="590853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HashMap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53F0D3-8942-4343-B34B-E0232DE341C2}"/>
              </a:ext>
            </a:extLst>
          </p:cNvPr>
          <p:cNvSpPr/>
          <p:nvPr/>
        </p:nvSpPr>
        <p:spPr>
          <a:xfrm>
            <a:off x="8665552" y="5908530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Graph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D65A5D-49ED-4E02-96E6-EFA77C5B1321}"/>
              </a:ext>
            </a:extLst>
          </p:cNvPr>
          <p:cNvGrpSpPr/>
          <p:nvPr/>
        </p:nvGrpSpPr>
        <p:grpSpPr>
          <a:xfrm>
            <a:off x="216773" y="3063085"/>
            <a:ext cx="1274072" cy="878889"/>
            <a:chOff x="204186" y="1997910"/>
            <a:chExt cx="1274072" cy="87888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CE35327-DD37-42A4-AC8F-7B334DD3CA00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2F78825-AC71-4184-907C-038503E937D2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852A87F-55B4-4171-91C3-AE40D75932E5}"/>
                </a:ext>
              </a:extLst>
            </p:cNvPr>
            <p:cNvSpPr/>
            <p:nvPr/>
          </p:nvSpPr>
          <p:spPr>
            <a:xfrm>
              <a:off x="230480" y="2241308"/>
              <a:ext cx="1247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71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8938"/>
            <a:ext cx="12192000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174419"/>
            <a:ext cx="12192000" cy="683581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F75AD-ACD2-4F2E-AB1C-FAC4A9E9AB6E}"/>
              </a:ext>
            </a:extLst>
          </p:cNvPr>
          <p:cNvGrpSpPr/>
          <p:nvPr/>
        </p:nvGrpSpPr>
        <p:grpSpPr>
          <a:xfrm>
            <a:off x="2729435" y="2864519"/>
            <a:ext cx="0" cy="1198485"/>
            <a:chOff x="3149313" y="2845447"/>
            <a:chExt cx="0" cy="119848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149313" y="2996367"/>
              <a:ext cx="0" cy="1047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149313" y="2845447"/>
              <a:ext cx="0" cy="594804"/>
            </a:xfrm>
            <a:prstGeom prst="line">
              <a:avLst/>
            </a:prstGeom>
            <a:ln w="28575">
              <a:solidFill>
                <a:srgbClr val="DE09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A46F36-ACD3-4C96-A4D2-DB79640B8AB0}"/>
              </a:ext>
            </a:extLst>
          </p:cNvPr>
          <p:cNvSpPr txBox="1"/>
          <p:nvPr/>
        </p:nvSpPr>
        <p:spPr>
          <a:xfrm>
            <a:off x="3033953" y="3013501"/>
            <a:ext cx="6660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Demonstration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03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7349" y="3138384"/>
            <a:ext cx="11629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7349" y="4017273"/>
            <a:ext cx="1162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56C9F6-69D5-44EE-A4E3-1BA6BAC1C094}"/>
              </a:ext>
            </a:extLst>
          </p:cNvPr>
          <p:cNvSpPr/>
          <p:nvPr/>
        </p:nvSpPr>
        <p:spPr>
          <a:xfrm>
            <a:off x="520176" y="3429000"/>
            <a:ext cx="646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Q&amp;A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FF720-42DE-4790-98F0-772313328794}"/>
              </a:ext>
            </a:extLst>
          </p:cNvPr>
          <p:cNvSpPr/>
          <p:nvPr/>
        </p:nvSpPr>
        <p:spPr>
          <a:xfrm>
            <a:off x="4826557" y="2241965"/>
            <a:ext cx="350288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latin typeface="+mj-ea"/>
              </a:rPr>
              <a:t>Q&amp;A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5A8813-AD2D-44ED-A3C2-4E6BCA4FE1E2}"/>
              </a:ext>
            </a:extLst>
          </p:cNvPr>
          <p:cNvSpPr/>
          <p:nvPr/>
        </p:nvSpPr>
        <p:spPr>
          <a:xfrm>
            <a:off x="5827738" y="3994946"/>
            <a:ext cx="1327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2913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181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Motivation</a:t>
            </a:r>
            <a:endParaRPr lang="ko-KR" altLang="en-US" sz="2000" spc="300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F25A78-FFFC-473E-8A04-558F0E7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63" y="2434977"/>
            <a:ext cx="2423930" cy="242393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EED346-AB6B-46FB-8F33-C1B0CA7EAEC4}"/>
              </a:ext>
            </a:extLst>
          </p:cNvPr>
          <p:cNvGrpSpPr/>
          <p:nvPr/>
        </p:nvGrpSpPr>
        <p:grpSpPr>
          <a:xfrm>
            <a:off x="5066471" y="3085453"/>
            <a:ext cx="6714834" cy="1687830"/>
            <a:chOff x="5625127" y="3114629"/>
            <a:chExt cx="6714834" cy="168783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E7559D-EAE9-4C52-8093-06DBC1C2551F}"/>
                </a:ext>
              </a:extLst>
            </p:cNvPr>
            <p:cNvSpPr/>
            <p:nvPr/>
          </p:nvSpPr>
          <p:spPr>
            <a:xfrm>
              <a:off x="5726813" y="3114629"/>
              <a:ext cx="1063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/>
                <a:t>Why?</a:t>
              </a:r>
              <a:endParaRPr lang="ko-KR" altLang="en-US" sz="28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22BE4E-61FC-4391-9E6C-A800D6B33480}"/>
                </a:ext>
              </a:extLst>
            </p:cNvPr>
            <p:cNvSpPr/>
            <p:nvPr/>
          </p:nvSpPr>
          <p:spPr>
            <a:xfrm>
              <a:off x="5625127" y="3779208"/>
              <a:ext cx="6714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/>
                <a:t>커피를 사거나 프린트를 하거나 연구실에 잠깐 들렸다 수업을 가는 학우들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629EF2-F100-458C-8BE2-524441B4F2F1}"/>
                </a:ext>
              </a:extLst>
            </p:cNvPr>
            <p:cNvSpPr/>
            <p:nvPr/>
          </p:nvSpPr>
          <p:spPr>
            <a:xfrm>
              <a:off x="9099612" y="4433127"/>
              <a:ext cx="3092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= </a:t>
              </a:r>
              <a:r>
                <a:rPr lang="ko-KR" altLang="en-US" dirty="0">
                  <a:sym typeface="Wingdings" panose="05000000000000000000" pitchFamily="2" charset="2"/>
                </a:rPr>
                <a:t>중간 경유지의 필요성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2D8DAC-E9E4-41D7-98BC-74AB474F715E}"/>
                </a:ext>
              </a:extLst>
            </p:cNvPr>
            <p:cNvSpPr/>
            <p:nvPr/>
          </p:nvSpPr>
          <p:spPr>
            <a:xfrm>
              <a:off x="5726813" y="4133045"/>
              <a:ext cx="3930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ym typeface="Wingdings" panose="05000000000000000000" pitchFamily="2" charset="2"/>
                </a:rPr>
                <a:t>* </a:t>
              </a:r>
              <a:r>
                <a:rPr lang="ko-KR" altLang="en-US" sz="1400" dirty="0">
                  <a:sym typeface="Wingdings" panose="05000000000000000000" pitchFamily="2" charset="2"/>
                </a:rPr>
                <a:t>항상 단일 목적지로만 이동하는 경우는 없음 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B22FF2-8624-49FC-A513-577D35F2F92B}"/>
              </a:ext>
            </a:extLst>
          </p:cNvPr>
          <p:cNvGrpSpPr/>
          <p:nvPr/>
        </p:nvGrpSpPr>
        <p:grpSpPr>
          <a:xfrm>
            <a:off x="226337" y="3132438"/>
            <a:ext cx="1305486" cy="878889"/>
            <a:chOff x="191221" y="1997910"/>
            <a:chExt cx="1305486" cy="8788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262CC63-1736-4CCF-8CB7-47085746B33B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6EA657-446C-4FF7-B4F7-8E5D536A441C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123C0B-CBF0-4B73-B091-022AD22CA205}"/>
                </a:ext>
              </a:extLst>
            </p:cNvPr>
            <p:cNvSpPr/>
            <p:nvPr/>
          </p:nvSpPr>
          <p:spPr>
            <a:xfrm>
              <a:off x="191221" y="2288006"/>
              <a:ext cx="1305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Motivation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89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863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Goal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B22FF2-8624-49FC-A513-577D35F2F92B}"/>
              </a:ext>
            </a:extLst>
          </p:cNvPr>
          <p:cNvGrpSpPr/>
          <p:nvPr/>
        </p:nvGrpSpPr>
        <p:grpSpPr>
          <a:xfrm>
            <a:off x="226337" y="3132438"/>
            <a:ext cx="1211846" cy="878889"/>
            <a:chOff x="191221" y="1997910"/>
            <a:chExt cx="1211846" cy="8788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262CC63-1736-4CCF-8CB7-47085746B33B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6EA657-446C-4FF7-B4F7-8E5D536A441C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123C0B-CBF0-4B73-B091-022AD22CA205}"/>
                </a:ext>
              </a:extLst>
            </p:cNvPr>
            <p:cNvSpPr/>
            <p:nvPr/>
          </p:nvSpPr>
          <p:spPr>
            <a:xfrm>
              <a:off x="191221" y="2288006"/>
              <a:ext cx="12118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Goal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23EACB-2693-4522-A704-0DD0824830C3}"/>
              </a:ext>
            </a:extLst>
          </p:cNvPr>
          <p:cNvGrpSpPr/>
          <p:nvPr/>
        </p:nvGrpSpPr>
        <p:grpSpPr>
          <a:xfrm>
            <a:off x="3177431" y="2436623"/>
            <a:ext cx="8195863" cy="2341154"/>
            <a:chOff x="2571375" y="2436623"/>
            <a:chExt cx="8195863" cy="23411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2D0E46-7CC0-484E-8C72-2CED005A7ED7}"/>
                </a:ext>
              </a:extLst>
            </p:cNvPr>
            <p:cNvSpPr/>
            <p:nvPr/>
          </p:nvSpPr>
          <p:spPr>
            <a:xfrm>
              <a:off x="3879625" y="2436623"/>
              <a:ext cx="6887613" cy="2341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2000" dirty="0">
                <a:latin typeface="ArialUnicodeMS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ArialUnicodeMS"/>
                </a:rPr>
                <a:t>목적지 까지의 </a:t>
              </a:r>
              <a:r>
                <a:rPr lang="ko-KR" altLang="en-US" sz="2000" b="1" dirty="0">
                  <a:latin typeface="ArialUnicodeMS"/>
                </a:rPr>
                <a:t>경로</a:t>
              </a:r>
              <a:r>
                <a:rPr lang="ko-KR" altLang="en-US" sz="2000" dirty="0">
                  <a:latin typeface="ArialUnicodeMS"/>
                </a:rPr>
                <a:t>와 이동 예상 </a:t>
              </a:r>
              <a:r>
                <a:rPr lang="ko-KR" altLang="en-US" sz="2000" b="1" dirty="0">
                  <a:latin typeface="ArialUnicodeMS"/>
                </a:rPr>
                <a:t>시간</a:t>
              </a:r>
              <a:r>
                <a:rPr lang="ko-KR" altLang="en-US" sz="2000" dirty="0">
                  <a:latin typeface="ArialUnicodeMS"/>
                </a:rPr>
                <a:t> 제공</a:t>
              </a:r>
              <a:endParaRPr lang="en-US" altLang="ko-KR" sz="2000" dirty="0">
                <a:latin typeface="ArialUnicodeMS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b="1" dirty="0"/>
                <a:t>경유지</a:t>
              </a:r>
              <a:r>
                <a:rPr lang="ko-KR" altLang="en-US" sz="2000" dirty="0"/>
                <a:t> 포함 경로 탐색 기능 제공</a:t>
              </a:r>
              <a:endParaRPr lang="en-US" altLang="ko-KR" sz="2000" dirty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b="1" dirty="0"/>
                <a:t>계단</a:t>
              </a:r>
              <a:r>
                <a:rPr lang="ko-KR" altLang="en-US" sz="2000" dirty="0"/>
                <a:t>과 </a:t>
              </a:r>
              <a:r>
                <a:rPr lang="ko-KR" altLang="en-US" sz="2000" b="1" dirty="0"/>
                <a:t>엘리베이터</a:t>
              </a:r>
              <a:r>
                <a:rPr lang="ko-KR" altLang="en-US" sz="2000" dirty="0"/>
                <a:t> 총 </a:t>
              </a:r>
              <a:r>
                <a:rPr lang="en-US" altLang="ko-KR" sz="2000" dirty="0"/>
                <a:t>2</a:t>
              </a:r>
              <a:r>
                <a:rPr lang="ko-KR" altLang="en-US" sz="2000" dirty="0"/>
                <a:t>가지의 결과 제공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endParaRPr lang="ko-KR" altLang="en-US" sz="2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CA181B-C076-457A-A484-B1B9D3AA0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375" y="3097768"/>
              <a:ext cx="913559" cy="91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48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B21557-5684-446E-B80F-55541C86B52B}"/>
              </a:ext>
            </a:extLst>
          </p:cNvPr>
          <p:cNvSpPr/>
          <p:nvPr/>
        </p:nvSpPr>
        <p:spPr>
          <a:xfrm>
            <a:off x="1707484" y="212756"/>
            <a:ext cx="1768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Advantage</a:t>
            </a:r>
            <a:endParaRPr lang="ko-KR" altLang="en-US" sz="2000" spc="300" dirty="0">
              <a:latin typeface="+mj-lt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B22FF2-8624-49FC-A513-577D35F2F92B}"/>
              </a:ext>
            </a:extLst>
          </p:cNvPr>
          <p:cNvGrpSpPr/>
          <p:nvPr/>
        </p:nvGrpSpPr>
        <p:grpSpPr>
          <a:xfrm>
            <a:off x="226337" y="3132438"/>
            <a:ext cx="1211846" cy="878889"/>
            <a:chOff x="191221" y="1997910"/>
            <a:chExt cx="1211846" cy="8788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262CC63-1736-4CCF-8CB7-47085746B33B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6EA657-446C-4FF7-B4F7-8E5D536A441C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123C0B-CBF0-4B73-B091-022AD22CA205}"/>
                </a:ext>
              </a:extLst>
            </p:cNvPr>
            <p:cNvSpPr/>
            <p:nvPr/>
          </p:nvSpPr>
          <p:spPr>
            <a:xfrm>
              <a:off x="191221" y="2288006"/>
              <a:ext cx="12118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Advantage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529C6E-452C-4A74-B167-EE3034F9B93F}"/>
              </a:ext>
            </a:extLst>
          </p:cNvPr>
          <p:cNvSpPr/>
          <p:nvPr/>
        </p:nvSpPr>
        <p:spPr>
          <a:xfrm>
            <a:off x="2287754" y="3761088"/>
            <a:ext cx="10101656" cy="16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rialUnicodeMS"/>
              </a:rPr>
              <a:t>엘리베이터가 이용되는 여러 상황을 </a:t>
            </a:r>
            <a:r>
              <a:rPr lang="ko-KR" altLang="en-US" b="1" dirty="0">
                <a:latin typeface="ArialUnicodeMS"/>
              </a:rPr>
              <a:t>분석</a:t>
            </a:r>
            <a:r>
              <a:rPr lang="ko-KR" altLang="en-US" dirty="0">
                <a:latin typeface="ArialUnicodeMS"/>
              </a:rPr>
              <a:t>해 얻은 확률 값으로 </a:t>
            </a:r>
            <a:r>
              <a:rPr lang="ko-KR" altLang="en-US" b="1" dirty="0">
                <a:latin typeface="ArialUnicodeMS"/>
              </a:rPr>
              <a:t>이동 예측 시간</a:t>
            </a:r>
            <a:r>
              <a:rPr lang="ko-KR" altLang="en-US" dirty="0">
                <a:latin typeface="ArialUnicodeMS"/>
              </a:rPr>
              <a:t>이 정밀하다</a:t>
            </a:r>
            <a:r>
              <a:rPr lang="en-US" altLang="ko-KR" dirty="0">
                <a:latin typeface="ArialUnicodeMS"/>
              </a:rPr>
              <a:t>.</a:t>
            </a:r>
            <a:endParaRPr lang="en-US" altLang="ko-KR" dirty="0">
              <a:latin typeface="ArialM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rialUnicodeMS"/>
              </a:rPr>
              <a:t>계단을 통해 소요되는 시간은 </a:t>
            </a:r>
            <a:r>
              <a:rPr lang="ko-KR" altLang="en-US" b="1" dirty="0">
                <a:latin typeface="ArialUnicodeMS"/>
              </a:rPr>
              <a:t>직접 측정</a:t>
            </a:r>
            <a:r>
              <a:rPr lang="ko-KR" altLang="en-US" dirty="0">
                <a:latin typeface="ArialUnicodeMS"/>
              </a:rPr>
              <a:t>해서 얻은 결과로 시간의 </a:t>
            </a:r>
            <a:r>
              <a:rPr lang="ko-KR" altLang="en-US" b="1" dirty="0">
                <a:latin typeface="ArialUnicodeMS"/>
              </a:rPr>
              <a:t>정확도</a:t>
            </a:r>
            <a:r>
              <a:rPr lang="ko-KR" altLang="en-US" dirty="0">
                <a:latin typeface="ArialUnicodeMS"/>
              </a:rPr>
              <a:t>가 높다</a:t>
            </a:r>
            <a:r>
              <a:rPr lang="en-US" altLang="ko-KR" dirty="0">
                <a:latin typeface="ArialUnicodeMS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rialUnicodeMS"/>
              </a:rPr>
              <a:t>프로젝트에서 설정한 </a:t>
            </a:r>
            <a:r>
              <a:rPr lang="ko-KR" altLang="en-US" b="1" dirty="0">
                <a:latin typeface="ArialUnicodeMS"/>
              </a:rPr>
              <a:t>구역</a:t>
            </a:r>
            <a:r>
              <a:rPr lang="ko-KR" altLang="en-US" dirty="0">
                <a:latin typeface="ArialUnicodeMS"/>
              </a:rPr>
              <a:t>은 단면도를 통해 획득한 구역으로 오차확률이 </a:t>
            </a:r>
            <a:r>
              <a:rPr lang="ko-KR" altLang="en-US" b="1" dirty="0">
                <a:latin typeface="ArialUnicodeMS"/>
              </a:rPr>
              <a:t>매우 낮다</a:t>
            </a:r>
            <a:r>
              <a:rPr lang="en-US" altLang="ko-KR" dirty="0">
                <a:latin typeface="ArialMT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D9D273-02F9-4F44-91ED-8D4F182D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64" y="1754484"/>
            <a:ext cx="1837327" cy="1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8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38183" y="0"/>
            <a:ext cx="10753817" cy="825623"/>
          </a:xfrm>
          <a:prstGeom prst="rect">
            <a:avLst/>
          </a:prstGeom>
          <a:solidFill>
            <a:srgbClr val="F1F3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642369" cy="6858000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642369" cy="825623"/>
          </a:xfrm>
          <a:prstGeom prst="rect">
            <a:avLst/>
          </a:prstGeom>
          <a:solidFill>
            <a:srgbClr val="3E4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EC2980D-4B99-4987-91DE-97C195C9BB3C}"/>
              </a:ext>
            </a:extLst>
          </p:cNvPr>
          <p:cNvSpPr/>
          <p:nvPr/>
        </p:nvSpPr>
        <p:spPr>
          <a:xfrm>
            <a:off x="1642366" y="64167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300" dirty="0">
                <a:latin typeface="+mj-lt"/>
              </a:rPr>
              <a:t>Scenario</a:t>
            </a:r>
            <a:endParaRPr lang="ko-KR" altLang="en-US" sz="2000" spc="300" dirty="0">
              <a:latin typeface="+mj-lt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01AA46D-8924-4A74-A452-2621DB3AAF84}"/>
              </a:ext>
            </a:extLst>
          </p:cNvPr>
          <p:cNvSpPr/>
          <p:nvPr/>
        </p:nvSpPr>
        <p:spPr>
          <a:xfrm>
            <a:off x="1642366" y="409327"/>
            <a:ext cx="2522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Refine specification </a:t>
            </a:r>
            <a:endParaRPr lang="ko-KR" altLang="en-US" sz="2000" dirty="0"/>
          </a:p>
          <a:p>
            <a:endParaRPr lang="ko-KR" altLang="en-US" sz="2000" spc="300" dirty="0"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1656E-9D0F-46A3-9C6A-90C721CFBF58}"/>
              </a:ext>
            </a:extLst>
          </p:cNvPr>
          <p:cNvGrpSpPr/>
          <p:nvPr/>
        </p:nvGrpSpPr>
        <p:grpSpPr>
          <a:xfrm>
            <a:off x="2485208" y="2853756"/>
            <a:ext cx="8863952" cy="1976110"/>
            <a:chOff x="3199663" y="2717439"/>
            <a:chExt cx="8863952" cy="1976110"/>
          </a:xfrm>
        </p:grpSpPr>
        <p:sp>
          <p:nvSpPr>
            <p:cNvPr id="96" name="내용 개체 틀 2">
              <a:extLst>
                <a:ext uri="{FF2B5EF4-FFF2-40B4-BE49-F238E27FC236}">
                  <a16:creationId xmlns:a16="http://schemas.microsoft.com/office/drawing/2014/main" id="{FE62ACC9-9C23-497E-8754-C395FAB93EE1}"/>
                </a:ext>
              </a:extLst>
            </p:cNvPr>
            <p:cNvSpPr txBox="1">
              <a:spLocks/>
            </p:cNvSpPr>
            <p:nvPr/>
          </p:nvSpPr>
          <p:spPr>
            <a:xfrm>
              <a:off x="3712612" y="2849660"/>
              <a:ext cx="2383388" cy="323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u="sng" dirty="0"/>
                <a:t>Input</a:t>
              </a:r>
            </a:p>
          </p:txBody>
        </p:sp>
        <p:sp>
          <p:nvSpPr>
            <p:cNvPr id="97" name="내용 개체 틀 2">
              <a:extLst>
                <a:ext uri="{FF2B5EF4-FFF2-40B4-BE49-F238E27FC236}">
                  <a16:creationId xmlns:a16="http://schemas.microsoft.com/office/drawing/2014/main" id="{11963D18-D374-46C5-8B78-2CEF2D3778D7}"/>
                </a:ext>
              </a:extLst>
            </p:cNvPr>
            <p:cNvSpPr txBox="1">
              <a:spLocks/>
            </p:cNvSpPr>
            <p:nvPr/>
          </p:nvSpPr>
          <p:spPr>
            <a:xfrm>
              <a:off x="5326856" y="3745345"/>
              <a:ext cx="6736759" cy="948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dirty="0"/>
                <a:t>최적 경로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엘리베이터</a:t>
              </a:r>
              <a:r>
                <a:rPr lang="en-US" altLang="ko-KR" sz="1600" dirty="0"/>
                <a:t>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dirty="0"/>
                <a:t>계단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경로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주로 </a:t>
              </a:r>
              <a:r>
                <a:rPr lang="ko-KR" altLang="en-US" sz="1600" b="1" dirty="0"/>
                <a:t>지하</a:t>
              </a:r>
              <a:r>
                <a:rPr lang="en-US" altLang="ko-KR" sz="1600" b="1" dirty="0"/>
                <a:t>3~</a:t>
              </a:r>
              <a:r>
                <a:rPr lang="ko-KR" altLang="en-US" sz="1600" b="1" dirty="0"/>
                <a:t>지상</a:t>
              </a:r>
              <a:r>
                <a:rPr lang="en-US" altLang="ko-KR" sz="1600" b="1" dirty="0"/>
                <a:t>3</a:t>
              </a:r>
              <a:r>
                <a:rPr lang="ko-KR" altLang="en-US" sz="1600" dirty="0"/>
                <a:t>층 수업하는 사람들이 선택할 것이라 예상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3343E06-2C23-4B39-A505-DAD4FC40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663" y="2831842"/>
              <a:ext cx="1174067" cy="117406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CA1D2A-D76E-482C-AD81-CEF413C74598}"/>
                </a:ext>
              </a:extLst>
            </p:cNvPr>
            <p:cNvSpPr/>
            <p:nvPr/>
          </p:nvSpPr>
          <p:spPr>
            <a:xfrm>
              <a:off x="5320232" y="2717439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+mj-ea"/>
                  <a:ea typeface="+mj-ea"/>
                </a:rPr>
                <a:t>사용자가 </a:t>
              </a:r>
              <a:r>
                <a:rPr lang="ko-KR" altLang="en-US" sz="1600" b="1" dirty="0">
                  <a:latin typeface="+mj-ea"/>
                  <a:ea typeface="+mj-ea"/>
                </a:rPr>
                <a:t>현재</a:t>
              </a:r>
              <a:r>
                <a:rPr lang="ko-KR" altLang="en-US" sz="1600" dirty="0">
                  <a:latin typeface="+mj-ea"/>
                  <a:ea typeface="+mj-ea"/>
                </a:rPr>
                <a:t> 위치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ko-KR" altLang="en-US" sz="1600" b="1" dirty="0">
                  <a:latin typeface="+mj-ea"/>
                  <a:ea typeface="+mj-ea"/>
                </a:rPr>
                <a:t>중간</a:t>
              </a:r>
              <a:r>
                <a:rPr lang="ko-KR" altLang="en-US" sz="1600" dirty="0">
                  <a:latin typeface="+mj-ea"/>
                  <a:ea typeface="+mj-ea"/>
                </a:rPr>
                <a:t> 경유지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ko-KR" altLang="en-US" sz="1600" b="1" dirty="0">
                  <a:latin typeface="+mj-ea"/>
                  <a:ea typeface="+mj-ea"/>
                </a:rPr>
                <a:t>목적지</a:t>
              </a:r>
              <a:r>
                <a:rPr lang="ko-KR" altLang="en-US" sz="1600" dirty="0">
                  <a:latin typeface="+mj-ea"/>
                  <a:ea typeface="+mj-ea"/>
                </a:rPr>
                <a:t>를 선택</a:t>
              </a:r>
              <a:endParaRPr lang="en-US" altLang="ko-KR" sz="1600" dirty="0">
                <a:latin typeface="+mj-ea"/>
                <a:ea typeface="+mj-ea"/>
              </a:endParaRPr>
            </a:p>
            <a:p>
              <a:r>
                <a:rPr lang="en-US" altLang="ko-KR" sz="1600" dirty="0"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atin typeface="+mj-ea"/>
                  <a:ea typeface="+mj-ea"/>
                </a:rPr>
                <a:t>중간 경유지는 </a:t>
              </a:r>
              <a:r>
                <a:rPr lang="ko-KR" altLang="en-US" sz="1600" b="1" dirty="0">
                  <a:latin typeface="+mj-ea"/>
                  <a:ea typeface="+mj-ea"/>
                </a:rPr>
                <a:t>필수 아님</a:t>
              </a:r>
              <a:r>
                <a:rPr lang="en-US" altLang="ko-KR" sz="1600" dirty="0">
                  <a:latin typeface="+mj-ea"/>
                  <a:ea typeface="+mj-ea"/>
                </a:rPr>
                <a:t>)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05B030-64C3-46DA-A0A8-E6E6C028CA17}"/>
                </a:ext>
              </a:extLst>
            </p:cNvPr>
            <p:cNvSpPr/>
            <p:nvPr/>
          </p:nvSpPr>
          <p:spPr>
            <a:xfrm>
              <a:off x="4481754" y="3878951"/>
              <a:ext cx="8451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u="sng" dirty="0"/>
                <a:t>Output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01FD25-7BA2-4B29-84AF-256730648BC3}"/>
              </a:ext>
            </a:extLst>
          </p:cNvPr>
          <p:cNvGrpSpPr/>
          <p:nvPr/>
        </p:nvGrpSpPr>
        <p:grpSpPr>
          <a:xfrm>
            <a:off x="239302" y="3132438"/>
            <a:ext cx="1162975" cy="878889"/>
            <a:chOff x="204186" y="1997910"/>
            <a:chExt cx="1162975" cy="8788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0F8A30D-3C1E-426A-AE33-F0B6DCAC7F4A}"/>
                </a:ext>
              </a:extLst>
            </p:cNvPr>
            <p:cNvCxnSpPr/>
            <p:nvPr/>
          </p:nvCxnSpPr>
          <p:spPr>
            <a:xfrm>
              <a:off x="204186" y="1997910"/>
              <a:ext cx="11629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F825F1B-CFE2-4DAF-860A-EDC27DEA75F7}"/>
                </a:ext>
              </a:extLst>
            </p:cNvPr>
            <p:cNvCxnSpPr/>
            <p:nvPr/>
          </p:nvCxnSpPr>
          <p:spPr>
            <a:xfrm>
              <a:off x="204186" y="2876799"/>
              <a:ext cx="11629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AC65005-FE36-4C55-B5C7-1C2F54E8316C}"/>
                </a:ext>
              </a:extLst>
            </p:cNvPr>
            <p:cNvSpPr/>
            <p:nvPr/>
          </p:nvSpPr>
          <p:spPr>
            <a:xfrm>
              <a:off x="296034" y="2242448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46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1848</Words>
  <Application>Microsoft Office PowerPoint</Application>
  <PresentationFormat>와이드스크린</PresentationFormat>
  <Paragraphs>597</Paragraphs>
  <Slides>56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ArialMT</vt:lpstr>
      <vt:lpstr>ArialUnicodeMS</vt:lpstr>
      <vt:lpstr>나눔바른고딕</vt:lpstr>
      <vt:lpstr>나눔바른고딕 Light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도경</dc:creator>
  <cp:lastModifiedBy>도경 권</cp:lastModifiedBy>
  <cp:revision>155</cp:revision>
  <dcterms:created xsi:type="dcterms:W3CDTF">2018-11-28T04:24:05Z</dcterms:created>
  <dcterms:modified xsi:type="dcterms:W3CDTF">2018-12-23T16:16:49Z</dcterms:modified>
</cp:coreProperties>
</file>